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sldIdLst>
    <p:sldId id="282" r:id="rId5"/>
    <p:sldId id="461" r:id="rId6"/>
    <p:sldId id="465" r:id="rId7"/>
    <p:sldId id="460" r:id="rId8"/>
    <p:sldId id="463" r:id="rId9"/>
    <p:sldId id="462" r:id="rId10"/>
    <p:sldId id="466" r:id="rId11"/>
    <p:sldId id="467" r:id="rId12"/>
    <p:sldId id="468" r:id="rId13"/>
    <p:sldId id="469" r:id="rId14"/>
    <p:sldId id="470" r:id="rId15"/>
    <p:sldId id="471" r:id="rId16"/>
  </p:sldIdLst>
  <p:sldSz cx="6858000" cy="5143500"/>
  <p:notesSz cx="6797675" cy="98567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4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ele KIERMEIER" initials="MK" lastIdx="14" clrIdx="0"/>
  <p:cmAuthor id="2" name="Duechting, Andrea (TCE)" initials="DA(" lastIdx="0" clrIdx="1"/>
  <p:cmAuthor id="3" name="Bruno MINJAUW" initials="BM" lastIdx="19" clrIdx="2"/>
  <p:cmAuthor id="4" name="Corsale, Eleonora (TCE)" initials="CE(" lastIdx="20" clrIdx="3">
    <p:extLst>
      <p:ext uri="{19B8F6BF-5375-455C-9EA6-DF929625EA0E}">
        <p15:presenceInfo xmlns:p15="http://schemas.microsoft.com/office/powerpoint/2012/main" userId="S-1-5-21-2107199734-1002509562-578033828-95277" providerId="AD"/>
      </p:ext>
    </p:extLst>
  </p:cmAuthor>
  <p:cmAuthor id="5" name="Mattia PINZONE" initials="MP" lastIdx="1" clrIdx="4">
    <p:extLst>
      <p:ext uri="{19B8F6BF-5375-455C-9EA6-DF929625EA0E}">
        <p15:presenceInfo xmlns:p15="http://schemas.microsoft.com/office/powerpoint/2012/main" userId="S::mattia.pinzone@wfp.org::1d1be7f5-1f7e-4f53-bd1c-953e2f85c26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576D"/>
    <a:srgbClr val="EA6C28"/>
    <a:srgbClr val="FFFFCC"/>
    <a:srgbClr val="CCFFFF"/>
    <a:srgbClr val="EC7E26"/>
    <a:srgbClr val="15A388"/>
    <a:srgbClr val="CE2128"/>
    <a:srgbClr val="0594AF"/>
    <a:srgbClr val="FFC100"/>
    <a:srgbClr val="5C0B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7D65B9-D8D3-3198-FD4E-8564BA20B339}" v="2" dt="2019-05-20T15:23:45.1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01" autoAdjust="0"/>
  </p:normalViewPr>
  <p:slideViewPr>
    <p:cSldViewPr snapToGrid="0">
      <p:cViewPr varScale="1">
        <p:scale>
          <a:sx n="91" d="100"/>
          <a:sy n="91" d="100"/>
        </p:scale>
        <p:origin x="1434" y="84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04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Relationship Id="rId48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824B4-653E-4ABF-AC5D-E34DFE8413CD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1974"/>
            <a:ext cx="5438140" cy="44355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0DC93-EDE1-4407-9858-B6C9020B53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682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5038" y="739775"/>
            <a:ext cx="4927600" cy="36957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0DC93-EDE1-4407-9858-B6C9020B534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910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4350" y="1597827"/>
            <a:ext cx="5829300" cy="1102519"/>
          </a:xfrm>
        </p:spPr>
        <p:txBody>
          <a:bodyPr>
            <a:normAutofit/>
          </a:bodyPr>
          <a:lstStyle>
            <a:lvl1pPr algn="ctr">
              <a:defRPr sz="2400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latin typeface="Merriweather"/>
                <a:cs typeface="Merriweather"/>
              </a:defRPr>
            </a:lvl1pPr>
          </a:lstStyle>
          <a:p>
            <a:fld id="{931009A2-987F-2C49-BF64-DF08DDF1FD64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latin typeface="Merriweather"/>
                <a:cs typeface="Merriweather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latin typeface="Merriweather"/>
                <a:cs typeface="Merriweather"/>
              </a:defRPr>
            </a:lvl1pPr>
          </a:lstStyle>
          <a:p>
            <a:fld id="{4B2FF9A6-9D21-FB48-AC66-2213A3BB2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446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09A2-987F-2C49-BF64-DF08DDF1FD64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F9A6-9D21-FB48-AC66-2213A3BB2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77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5980"/>
            <a:ext cx="1543050" cy="4388644"/>
          </a:xfrm>
        </p:spPr>
        <p:txBody>
          <a:bodyPr vert="eaVert"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5980"/>
            <a:ext cx="4514850" cy="4388644"/>
          </a:xfrm>
        </p:spPr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09A2-987F-2C49-BF64-DF08DDF1FD64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F9A6-9D21-FB48-AC66-2213A3BB2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591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6250301"/>
            <a:ext cx="1600200" cy="273844"/>
          </a:xfrm>
          <a:prstGeom prst="rect">
            <a:avLst/>
          </a:prstGeom>
        </p:spPr>
        <p:txBody>
          <a:bodyPr/>
          <a:lstStyle/>
          <a:p>
            <a:r>
              <a:rPr lang="en-US"/>
              <a:t>www.bestppt.com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D1EDE-7116-2443-9BDD-368CE5B37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15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40839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4083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09A2-987F-2C49-BF64-DF08DDF1FD64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F9A6-9D21-FB48-AC66-2213A3BB2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576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6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09A2-987F-2C49-BF64-DF08DDF1FD64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F9A6-9D21-FB48-AC66-2213A3BB2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598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09A2-987F-2C49-BF64-DF08DDF1FD64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F9A6-9D21-FB48-AC66-2213A3BB2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663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5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5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09A2-987F-2C49-BF64-DF08DDF1FD64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F9A6-9D21-FB48-AC66-2213A3BB2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3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09A2-987F-2C49-BF64-DF08DDF1FD64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F9A6-9D21-FB48-AC66-2213A3BB2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02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5877273" y="-28222"/>
            <a:ext cx="770884" cy="665781"/>
            <a:chOff x="16484381" y="0"/>
            <a:chExt cx="1153212" cy="1381309"/>
          </a:xfrm>
          <a:solidFill>
            <a:schemeClr val="bg1"/>
          </a:solidFill>
          <a:effectLst>
            <a:outerShdw blurRad="50800" dist="254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6" name="Rectangle 15"/>
            <p:cNvSpPr/>
            <p:nvPr/>
          </p:nvSpPr>
          <p:spPr>
            <a:xfrm rot="10800000">
              <a:off x="16484381" y="0"/>
              <a:ext cx="1153212" cy="721894"/>
            </a:xfrm>
            <a:prstGeom prst="rect">
              <a:avLst/>
            </a:prstGeom>
            <a:grpFill/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ound Same Side Corner Rectangle 16"/>
            <p:cNvSpPr/>
            <p:nvPr/>
          </p:nvSpPr>
          <p:spPr>
            <a:xfrm rot="10800000">
              <a:off x="16484381" y="721895"/>
              <a:ext cx="1153212" cy="659414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" name="Title 2"/>
          <p:cNvSpPr txBox="1">
            <a:spLocks/>
          </p:cNvSpPr>
          <p:nvPr userDrawn="1"/>
        </p:nvSpPr>
        <p:spPr>
          <a:xfrm>
            <a:off x="447793" y="130727"/>
            <a:ext cx="6096000" cy="356085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1400" b="1" kern="1200">
                <a:solidFill>
                  <a:schemeClr val="tx1"/>
                </a:solidFill>
                <a:latin typeface="Merriweather Sans Bold"/>
                <a:ea typeface="+mj-ea"/>
                <a:cs typeface="Merriweather Sans Bold"/>
              </a:defRPr>
            </a:lvl1pPr>
          </a:lstStyle>
          <a:p>
            <a:endParaRPr lang="en-US" sz="2400" b="0">
              <a:latin typeface="Merriweather"/>
              <a:cs typeface="Merriweather"/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0" y="4761473"/>
            <a:ext cx="6858000" cy="396979"/>
            <a:chOff x="0" y="8137510"/>
            <a:chExt cx="18288000" cy="638175"/>
          </a:xfrm>
        </p:grpSpPr>
        <p:sp>
          <p:nvSpPr>
            <p:cNvPr id="9" name="Rectangle 12"/>
            <p:cNvSpPr>
              <a:spLocks noChangeArrowheads="1"/>
            </p:cNvSpPr>
            <p:nvPr userDrawn="1"/>
          </p:nvSpPr>
          <p:spPr bwMode="auto">
            <a:xfrm>
              <a:off x="0" y="8137510"/>
              <a:ext cx="18288000" cy="638175"/>
            </a:xfrm>
            <a:prstGeom prst="rect">
              <a:avLst/>
            </a:prstGeom>
            <a:solidFill>
              <a:srgbClr val="05949F">
                <a:alpha val="49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/>
            </a:p>
          </p:txBody>
        </p:sp>
        <p:sp>
          <p:nvSpPr>
            <p:cNvPr id="10" name="Freeform 13"/>
            <p:cNvSpPr>
              <a:spLocks/>
            </p:cNvSpPr>
            <p:nvPr userDrawn="1"/>
          </p:nvSpPr>
          <p:spPr bwMode="auto">
            <a:xfrm>
              <a:off x="0" y="8137510"/>
              <a:ext cx="16057563" cy="638175"/>
            </a:xfrm>
            <a:custGeom>
              <a:avLst/>
              <a:gdLst>
                <a:gd name="T0" fmla="*/ 10115 w 10115"/>
                <a:gd name="T1" fmla="*/ 0 h 402"/>
                <a:gd name="T2" fmla="*/ 0 w 10115"/>
                <a:gd name="T3" fmla="*/ 0 h 402"/>
                <a:gd name="T4" fmla="*/ 0 w 10115"/>
                <a:gd name="T5" fmla="*/ 402 h 402"/>
                <a:gd name="T6" fmla="*/ 9788 w 10115"/>
                <a:gd name="T7" fmla="*/ 402 h 402"/>
                <a:gd name="T8" fmla="*/ 10115 w 10115"/>
                <a:gd name="T9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15" h="402">
                  <a:moveTo>
                    <a:pt x="10115" y="0"/>
                  </a:moveTo>
                  <a:lnTo>
                    <a:pt x="0" y="0"/>
                  </a:lnTo>
                  <a:lnTo>
                    <a:pt x="0" y="402"/>
                  </a:lnTo>
                  <a:lnTo>
                    <a:pt x="9788" y="402"/>
                  </a:lnTo>
                  <a:lnTo>
                    <a:pt x="10115" y="0"/>
                  </a:lnTo>
                  <a:close/>
                </a:path>
              </a:pathLst>
            </a:custGeom>
            <a:solidFill>
              <a:srgbClr val="05949F">
                <a:alpha val="33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/>
            </a:p>
          </p:txBody>
        </p:sp>
        <p:sp>
          <p:nvSpPr>
            <p:cNvPr id="11" name="Freeform 14"/>
            <p:cNvSpPr>
              <a:spLocks/>
            </p:cNvSpPr>
            <p:nvPr userDrawn="1"/>
          </p:nvSpPr>
          <p:spPr bwMode="auto">
            <a:xfrm>
              <a:off x="0" y="8137510"/>
              <a:ext cx="11018838" cy="638175"/>
            </a:xfrm>
            <a:custGeom>
              <a:avLst/>
              <a:gdLst>
                <a:gd name="T0" fmla="*/ 6941 w 6941"/>
                <a:gd name="T1" fmla="*/ 0 h 402"/>
                <a:gd name="T2" fmla="*/ 0 w 6941"/>
                <a:gd name="T3" fmla="*/ 0 h 402"/>
                <a:gd name="T4" fmla="*/ 0 w 6941"/>
                <a:gd name="T5" fmla="*/ 402 h 402"/>
                <a:gd name="T6" fmla="*/ 6614 w 6941"/>
                <a:gd name="T7" fmla="*/ 402 h 402"/>
                <a:gd name="T8" fmla="*/ 6941 w 6941"/>
                <a:gd name="T9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41" h="402">
                  <a:moveTo>
                    <a:pt x="6941" y="0"/>
                  </a:moveTo>
                  <a:lnTo>
                    <a:pt x="0" y="0"/>
                  </a:lnTo>
                  <a:lnTo>
                    <a:pt x="0" y="402"/>
                  </a:lnTo>
                  <a:lnTo>
                    <a:pt x="6614" y="402"/>
                  </a:lnTo>
                  <a:lnTo>
                    <a:pt x="6941" y="0"/>
                  </a:lnTo>
                  <a:close/>
                </a:path>
              </a:pathLst>
            </a:custGeom>
            <a:solidFill>
              <a:srgbClr val="05949F">
                <a:alpha val="6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/>
            </a:p>
          </p:txBody>
        </p:sp>
        <p:sp>
          <p:nvSpPr>
            <p:cNvPr id="12" name="Freeform 15"/>
            <p:cNvSpPr>
              <a:spLocks/>
            </p:cNvSpPr>
            <p:nvPr userDrawn="1"/>
          </p:nvSpPr>
          <p:spPr bwMode="auto">
            <a:xfrm>
              <a:off x="0" y="8137510"/>
              <a:ext cx="5771322" cy="638175"/>
            </a:xfrm>
            <a:custGeom>
              <a:avLst/>
              <a:gdLst>
                <a:gd name="T0" fmla="*/ 2966 w 2966"/>
                <a:gd name="T1" fmla="*/ 0 h 402"/>
                <a:gd name="T2" fmla="*/ 0 w 2966"/>
                <a:gd name="T3" fmla="*/ 0 h 402"/>
                <a:gd name="T4" fmla="*/ 0 w 2966"/>
                <a:gd name="T5" fmla="*/ 402 h 402"/>
                <a:gd name="T6" fmla="*/ 2639 w 2966"/>
                <a:gd name="T7" fmla="*/ 402 h 402"/>
                <a:gd name="T8" fmla="*/ 2966 w 2966"/>
                <a:gd name="T9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66" h="402">
                  <a:moveTo>
                    <a:pt x="2966" y="0"/>
                  </a:moveTo>
                  <a:lnTo>
                    <a:pt x="0" y="0"/>
                  </a:lnTo>
                  <a:lnTo>
                    <a:pt x="0" y="402"/>
                  </a:lnTo>
                  <a:lnTo>
                    <a:pt x="2639" y="402"/>
                  </a:lnTo>
                  <a:lnTo>
                    <a:pt x="2966" y="0"/>
                  </a:lnTo>
                  <a:close/>
                </a:path>
              </a:pathLst>
            </a:custGeom>
            <a:solidFill>
              <a:srgbClr val="05949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/>
            </a:p>
          </p:txBody>
        </p:sp>
      </p:grpSp>
      <p:sp>
        <p:nvSpPr>
          <p:cNvPr id="13" name="Title 2"/>
          <p:cNvSpPr txBox="1">
            <a:spLocks/>
          </p:cNvSpPr>
          <p:nvPr userDrawn="1"/>
        </p:nvSpPr>
        <p:spPr>
          <a:xfrm>
            <a:off x="47389" y="4767799"/>
            <a:ext cx="3840765" cy="39065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1400" b="1" kern="1200">
                <a:solidFill>
                  <a:schemeClr val="tx1"/>
                </a:solidFill>
                <a:latin typeface="Merriweather Sans Bold"/>
                <a:ea typeface="+mj-ea"/>
                <a:cs typeface="Merriweather Sans Bold"/>
              </a:defRPr>
            </a:lvl1pPr>
          </a:lstStyle>
          <a:p>
            <a:r>
              <a:rPr lang="en-US" sz="1600" b="1" i="0">
                <a:solidFill>
                  <a:schemeClr val="bg1"/>
                </a:solidFill>
                <a:latin typeface="Open Sans"/>
                <a:cs typeface="Open Sans"/>
              </a:rPr>
              <a:t>Global FOOD SECURITY CLUSTER</a:t>
            </a:r>
          </a:p>
        </p:txBody>
      </p:sp>
      <p:pic>
        <p:nvPicPr>
          <p:cNvPr id="14" name="Picture 13" descr="FSC_final_nobg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439"/>
          <a:stretch/>
        </p:blipFill>
        <p:spPr>
          <a:xfrm>
            <a:off x="5930699" y="85765"/>
            <a:ext cx="613095" cy="505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75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6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90" y="204796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6" y="1076328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09A2-987F-2C49-BF64-DF08DDF1FD64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F9A6-9D21-FB48-AC66-2213A3BB2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503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1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11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09A2-987F-2C49-BF64-DF08DDF1FD64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F9A6-9D21-FB48-AC66-2213A3BB2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83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4209" y="129150"/>
            <a:ext cx="5820892" cy="328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err="1"/>
              <a:t>Click</a:t>
            </a:r>
            <a:r>
              <a:rPr lang="pt-PT"/>
              <a:t> to </a:t>
            </a:r>
            <a:r>
              <a:rPr lang="pt-PT" err="1"/>
              <a:t>edit</a:t>
            </a:r>
            <a:r>
              <a:rPr lang="pt-PT"/>
              <a:t> </a:t>
            </a:r>
            <a:r>
              <a:rPr lang="pt-PT" err="1"/>
              <a:t>master</a:t>
            </a:r>
            <a:r>
              <a:rPr lang="pt-PT"/>
              <a:t> </a:t>
            </a:r>
            <a:r>
              <a:rPr lang="pt-PT" err="1"/>
              <a:t>title</a:t>
            </a:r>
            <a:r>
              <a:rPr lang="pt-PT"/>
              <a:t> </a:t>
            </a:r>
            <a:r>
              <a:rPr lang="pt-PT" err="1"/>
              <a:t>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4767264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009A2-987F-2C49-BF64-DF08DDF1FD64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4767264"/>
            <a:ext cx="21717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4767264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FF9A6-9D21-FB48-AC66-2213A3BB2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63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342892" rtl="0" eaLnBrk="1" latinLnBrk="0" hangingPunct="1">
        <a:spcBef>
          <a:spcPct val="0"/>
        </a:spcBef>
        <a:buNone/>
        <a:defRPr sz="1050" b="1" kern="1200">
          <a:solidFill>
            <a:schemeClr val="tx1"/>
          </a:solidFill>
          <a:latin typeface="Merriweather"/>
          <a:ea typeface="+mj-ea"/>
          <a:cs typeface="Merriweather"/>
        </a:defRPr>
      </a:lvl1pPr>
    </p:titleStyle>
    <p:bodyStyle>
      <a:lvl1pPr marL="257168" indent="-257168" algn="l" defTabSz="342892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Merriweather Sans Light"/>
          <a:ea typeface="+mn-ea"/>
          <a:cs typeface="Merriweather Sans Light"/>
        </a:defRPr>
      </a:lvl1pPr>
      <a:lvl2pPr marL="557199" indent="-214308" algn="l" defTabSz="342892" rtl="0" eaLnBrk="1" latinLnBrk="0" hangingPunct="1">
        <a:spcBef>
          <a:spcPct val="20000"/>
        </a:spcBef>
        <a:buFont typeface="Arial"/>
        <a:buChar char="–"/>
        <a:defRPr sz="2100" b="0" i="0" kern="1200">
          <a:solidFill>
            <a:schemeClr val="tx1"/>
          </a:solidFill>
          <a:latin typeface="Merriweather Sans Light"/>
          <a:ea typeface="+mn-ea"/>
          <a:cs typeface="Merriweather Sans Light"/>
        </a:defRPr>
      </a:lvl2pPr>
      <a:lvl3pPr marL="857228" indent="-171446" algn="l" defTabSz="342892" rtl="0" eaLnBrk="1" latinLnBrk="0" hangingPunct="1">
        <a:spcBef>
          <a:spcPct val="20000"/>
        </a:spcBef>
        <a:buFont typeface="Arial"/>
        <a:buChar char="•"/>
        <a:defRPr sz="1800" b="0" i="0" kern="1200">
          <a:solidFill>
            <a:schemeClr val="tx1"/>
          </a:solidFill>
          <a:latin typeface="Merriweather Sans Light"/>
          <a:ea typeface="+mn-ea"/>
          <a:cs typeface="Merriweather Sans Light"/>
        </a:defRPr>
      </a:lvl3pPr>
      <a:lvl4pPr marL="1200120" indent="-171446" algn="l" defTabSz="342892" rtl="0" eaLnBrk="1" latinLnBrk="0" hangingPunct="1">
        <a:spcBef>
          <a:spcPct val="20000"/>
        </a:spcBef>
        <a:buFont typeface="Arial"/>
        <a:buChar char="–"/>
        <a:defRPr sz="1500" b="0" i="0" kern="1200">
          <a:solidFill>
            <a:schemeClr val="tx1"/>
          </a:solidFill>
          <a:latin typeface="Merriweather Sans Light"/>
          <a:ea typeface="+mn-ea"/>
          <a:cs typeface="Merriweather Sans Light"/>
        </a:defRPr>
      </a:lvl4pPr>
      <a:lvl5pPr marL="1543012" indent="-171446" algn="l" defTabSz="342892" rtl="0" eaLnBrk="1" latinLnBrk="0" hangingPunct="1">
        <a:spcBef>
          <a:spcPct val="20000"/>
        </a:spcBef>
        <a:buFont typeface="Arial"/>
        <a:buChar char="»"/>
        <a:defRPr sz="1500" b="0" i="0" kern="1200">
          <a:solidFill>
            <a:schemeClr val="tx1"/>
          </a:solidFill>
          <a:latin typeface="Merriweather Sans Light"/>
          <a:ea typeface="+mn-ea"/>
          <a:cs typeface="Merriweather Sans Light"/>
        </a:defRPr>
      </a:lvl5pPr>
      <a:lvl6pPr marL="1885903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yclone idai pictur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572" y="666818"/>
            <a:ext cx="6219671" cy="414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-4814" y="0"/>
            <a:ext cx="2262472" cy="4808388"/>
          </a:xfrm>
          <a:prstGeom prst="rect">
            <a:avLst/>
          </a:prstGeom>
          <a:solidFill>
            <a:schemeClr val="accent2">
              <a:alpha val="70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en-US" sz="2100" b="1">
              <a:solidFill>
                <a:schemeClr val="accent1"/>
              </a:solidFill>
              <a:latin typeface="Raleway"/>
              <a:cs typeface="Raleway"/>
            </a:endParaRPr>
          </a:p>
          <a:p>
            <a:pPr lvl="1">
              <a:lnSpc>
                <a:spcPct val="140000"/>
              </a:lnSpc>
            </a:pPr>
            <a:endParaRPr lang="en-US" sz="300" b="1">
              <a:latin typeface="Raleway"/>
              <a:cs typeface="Raleway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4814" y="901700"/>
            <a:ext cx="2366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Mozambique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57850" y="4387850"/>
            <a:ext cx="10191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i="1" dirty="0" smtClean="0">
                <a:solidFill>
                  <a:schemeClr val="bg1"/>
                </a:solidFill>
              </a:rPr>
              <a:t>Photo: INGC</a:t>
            </a:r>
            <a:endParaRPr lang="en-GB" sz="9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55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A0069-B96A-4A8F-9BD4-8C1FE22F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7" y="333314"/>
            <a:ext cx="5915025" cy="539353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Questions for the working groups</a:t>
            </a:r>
            <a:endParaRPr lang="en-US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064E9-1AE0-473C-86C9-4235BAC33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1387674"/>
            <a:ext cx="5915025" cy="290750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Based on the challenges identified in Mozambique (and on your experience as partners in other countries):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1. How </a:t>
            </a:r>
            <a:r>
              <a:rPr lang="en-US" dirty="0"/>
              <a:t>do you think Food security coordination could be improved at Country level</a:t>
            </a:r>
            <a:r>
              <a:rPr lang="en-US" dirty="0" smtClean="0"/>
              <a:t>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What type of support and improvements are needed at global level </a:t>
            </a:r>
            <a:r>
              <a:rPr lang="en-US" dirty="0" smtClean="0"/>
              <a:t>to </a:t>
            </a:r>
            <a:r>
              <a:rPr lang="en-US" dirty="0"/>
              <a:t>effectively support FS country clusters?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3. Any specific recommendations for Mozambique</a:t>
            </a:r>
            <a:r>
              <a:rPr lang="en-US" dirty="0" smtClean="0"/>
              <a:t>?</a:t>
            </a:r>
            <a:r>
              <a:rPr lang="en-GB" dirty="0"/>
              <a:t> Has the FSC responded to the needs of the FSC partners in Mozambique?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4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A0069-B96A-4A8F-9BD4-8C1FE22F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709018"/>
            <a:ext cx="5915025" cy="53935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Recommendations </a:t>
            </a:r>
            <a:br>
              <a:rPr lang="en-US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025" dirty="0">
                <a:solidFill>
                  <a:schemeClr val="accent5">
                    <a:lumMod val="75000"/>
                  </a:schemeClr>
                </a:solidFill>
              </a:rPr>
              <a:t>(shared by partners ahead of the meeting)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064E9-1AE0-473C-86C9-4235BAC33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1387674"/>
            <a:ext cx="5915025" cy="304680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u="sng" dirty="0"/>
              <a:t>Specific to Mozambique</a:t>
            </a:r>
            <a:endParaRPr lang="en-CH" b="1" u="sng" dirty="0"/>
          </a:p>
          <a:p>
            <a:r>
              <a:rPr lang="en-US" dirty="0"/>
              <a:t>An efficient </a:t>
            </a:r>
            <a:r>
              <a:rPr lang="en-US" b="1" dirty="0"/>
              <a:t>Contingency plan/preparedness plan </a:t>
            </a:r>
            <a:r>
              <a:rPr lang="en-US" dirty="0"/>
              <a:t>ahead of the cyclone could have helped </a:t>
            </a:r>
          </a:p>
          <a:p>
            <a:r>
              <a:rPr lang="en-US" dirty="0"/>
              <a:t>Deploy </a:t>
            </a:r>
            <a:r>
              <a:rPr lang="en-US" b="1" dirty="0"/>
              <a:t>Portuguese speakers </a:t>
            </a:r>
            <a:r>
              <a:rPr lang="en-US" dirty="0"/>
              <a:t>in the field </a:t>
            </a:r>
            <a:r>
              <a:rPr lang="en-US" sz="1125" dirty="0"/>
              <a:t>(or at least Spanish)</a:t>
            </a:r>
            <a:endParaRPr lang="en-CH" sz="1125" dirty="0"/>
          </a:p>
          <a:p>
            <a:r>
              <a:rPr lang="en-US" b="1" dirty="0"/>
              <a:t>Info sharing</a:t>
            </a:r>
            <a:r>
              <a:rPr lang="en-US" dirty="0"/>
              <a:t>: FSC to share more information on Government plans, FAO and UNDP for recovery and livelihoods support. </a:t>
            </a:r>
          </a:p>
          <a:p>
            <a:r>
              <a:rPr lang="en-US" dirty="0"/>
              <a:t>Improve engagement in Food Security and Livelihoods in </a:t>
            </a:r>
            <a:r>
              <a:rPr lang="en-US" b="1" dirty="0"/>
              <a:t>urban context </a:t>
            </a:r>
            <a:r>
              <a:rPr lang="en-US" dirty="0"/>
              <a:t>(Beira city).</a:t>
            </a:r>
            <a:endParaRPr lang="en-CH" dirty="0"/>
          </a:p>
          <a:p>
            <a:r>
              <a:rPr lang="en-US" dirty="0"/>
              <a:t>Partners</a:t>
            </a:r>
            <a:r>
              <a:rPr lang="x-none" dirty="0"/>
              <a:t> </a:t>
            </a:r>
            <a:r>
              <a:rPr lang="en-US" dirty="0"/>
              <a:t>request</a:t>
            </a:r>
            <a:r>
              <a:rPr lang="x-none" dirty="0"/>
              <a:t> </a:t>
            </a:r>
            <a:r>
              <a:rPr lang="x-none" b="1" dirty="0"/>
              <a:t>FSC </a:t>
            </a:r>
            <a:r>
              <a:rPr lang="en-US" b="1" dirty="0"/>
              <a:t>to </a:t>
            </a:r>
            <a:r>
              <a:rPr lang="x-none" b="1" dirty="0"/>
              <a:t>remain active </a:t>
            </a:r>
            <a:r>
              <a:rPr lang="en-US" dirty="0"/>
              <a:t>in Beira </a:t>
            </a:r>
            <a:r>
              <a:rPr lang="x-none" dirty="0"/>
              <a:t>at least </a:t>
            </a:r>
            <a:r>
              <a:rPr lang="x-none" b="1" dirty="0"/>
              <a:t>1 year</a:t>
            </a:r>
            <a:r>
              <a:rPr lang="x-none" dirty="0"/>
              <a:t>, until next main harvest</a:t>
            </a:r>
            <a:r>
              <a:rPr lang="en-US" dirty="0"/>
              <a:t> in 2020</a:t>
            </a:r>
            <a:r>
              <a:rPr lang="x-none" dirty="0"/>
              <a:t>.</a:t>
            </a:r>
            <a:endParaRPr lang="en-US" dirty="0"/>
          </a:p>
          <a:p>
            <a:r>
              <a:rPr lang="en-US" dirty="0"/>
              <a:t>Better coordination of partners on needs assessments</a:t>
            </a:r>
          </a:p>
        </p:txBody>
      </p:sp>
    </p:spTree>
    <p:extLst>
      <p:ext uri="{BB962C8B-B14F-4D97-AF65-F5344CB8AC3E}">
        <p14:creationId xmlns:p14="http://schemas.microsoft.com/office/powerpoint/2010/main" val="312262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064E9-1AE0-473C-86C9-4235BAC33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1537692"/>
            <a:ext cx="5915025" cy="275748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u="sng" dirty="0"/>
              <a:t>General/Global</a:t>
            </a:r>
            <a:endParaRPr lang="en-US" u="sng" dirty="0"/>
          </a:p>
          <a:p>
            <a:r>
              <a:rPr lang="en-US" b="1" dirty="0"/>
              <a:t>Lead Agencies </a:t>
            </a:r>
            <a:r>
              <a:rPr lang="en-US" dirty="0"/>
              <a:t>need to </a:t>
            </a:r>
            <a:r>
              <a:rPr lang="en-US" b="1" dirty="0"/>
              <a:t>be clear on Coordination functions </a:t>
            </a:r>
            <a:r>
              <a:rPr lang="en-US" dirty="0"/>
              <a:t>and draw the line between coordination role and implementation in the field.</a:t>
            </a:r>
            <a:endParaRPr lang="en-CH" dirty="0"/>
          </a:p>
          <a:p>
            <a:r>
              <a:rPr lang="en-US" dirty="0"/>
              <a:t>FSC role in this is key to </a:t>
            </a:r>
            <a:r>
              <a:rPr lang="en-US" b="1" dirty="0"/>
              <a:t>mitigate competition </a:t>
            </a:r>
            <a:r>
              <a:rPr lang="en-US" dirty="0"/>
              <a:t>among NGOs for partnering with WFP </a:t>
            </a:r>
          </a:p>
          <a:p>
            <a:r>
              <a:rPr lang="en-US" dirty="0"/>
              <a:t>Clearer </a:t>
            </a:r>
            <a:r>
              <a:rPr lang="en-US" b="1" dirty="0"/>
              <a:t>leadership in the FSC </a:t>
            </a:r>
            <a:r>
              <a:rPr lang="en-US" dirty="0"/>
              <a:t>– staff coming and going </a:t>
            </a:r>
          </a:p>
          <a:p>
            <a:r>
              <a:rPr lang="en-US" dirty="0"/>
              <a:t>If/When </a:t>
            </a:r>
            <a:r>
              <a:rPr lang="en-US" b="1" dirty="0"/>
              <a:t>Early Recovery WG </a:t>
            </a:r>
            <a:r>
              <a:rPr lang="en-US" dirty="0"/>
              <a:t>is created 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en-US" dirty="0"/>
              <a:t> </a:t>
            </a:r>
            <a:r>
              <a:rPr lang="en-US" sz="1575" dirty="0"/>
              <a:t>FSC need to engage with them to clarify roles and responsibilities 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en-US" sz="1575" dirty="0"/>
              <a:t> Advocacy at global level to avoid creation of such WG</a:t>
            </a:r>
            <a:endParaRPr lang="en-CH" sz="1575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8F0423F-3BD1-4F1F-8224-8714576DEC3C}"/>
              </a:ext>
            </a:extLst>
          </p:cNvPr>
          <p:cNvSpPr txBox="1">
            <a:spLocks/>
          </p:cNvSpPr>
          <p:nvPr/>
        </p:nvSpPr>
        <p:spPr>
          <a:xfrm>
            <a:off x="471488" y="848321"/>
            <a:ext cx="5915025" cy="539353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75" b="1">
                <a:solidFill>
                  <a:schemeClr val="accent5">
                    <a:lumMod val="75000"/>
                  </a:schemeClr>
                </a:solidFill>
              </a:rPr>
              <a:t>Recommendations </a:t>
            </a:r>
            <a:br>
              <a:rPr lang="en-US" sz="2475" b="1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025" b="1">
                <a:solidFill>
                  <a:schemeClr val="accent5">
                    <a:lumMod val="75000"/>
                  </a:schemeClr>
                </a:solidFill>
              </a:rPr>
              <a:t>(shared by partners ahead of the meeting)</a:t>
            </a:r>
            <a:endParaRPr lang="en-US" sz="2475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70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394" y="317938"/>
            <a:ext cx="599089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Prior to Cyclone Idai, 850,000 people </a:t>
            </a:r>
            <a:r>
              <a:rPr lang="en-US" sz="1600" dirty="0" smtClean="0"/>
              <a:t>were </a:t>
            </a:r>
            <a:r>
              <a:rPr lang="en-US" sz="1600" dirty="0"/>
              <a:t>already in need of humanitarian assistance, mainly due to </a:t>
            </a:r>
            <a:r>
              <a:rPr lang="en-US" sz="1600" dirty="0" smtClean="0"/>
              <a:t>poor rainfall </a:t>
            </a:r>
            <a:r>
              <a:rPr lang="en-US" sz="1600" dirty="0"/>
              <a:t>and the fall army worm (FAW) invasion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An </a:t>
            </a:r>
            <a:r>
              <a:rPr lang="en-US" sz="1600" dirty="0" smtClean="0"/>
              <a:t>estimated </a:t>
            </a:r>
            <a:r>
              <a:rPr lang="en-US" sz="1600" dirty="0"/>
              <a:t>1.78 million people (IPC phase 3 and above) were severely food insecure</a:t>
            </a:r>
          </a:p>
          <a:p>
            <a:r>
              <a:rPr lang="en-GB" sz="1600" b="1" dirty="0" smtClean="0"/>
              <a:t>Cyclone </a:t>
            </a:r>
            <a:r>
              <a:rPr lang="en-GB" sz="1600" b="1" dirty="0"/>
              <a:t>Idai 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Cyclone Idai made landfall in Mozambique March </a:t>
            </a:r>
            <a:r>
              <a:rPr lang="en-US" sz="1600" dirty="0" smtClean="0"/>
              <a:t>15, CAT-2 storm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/>
              <a:t>1.85 </a:t>
            </a:r>
            <a:r>
              <a:rPr lang="en-GB" sz="1600" b="1" dirty="0"/>
              <a:t>million </a:t>
            </a:r>
            <a:r>
              <a:rPr lang="en-GB" sz="1600" dirty="0"/>
              <a:t>people affected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4 </a:t>
            </a:r>
            <a:r>
              <a:rPr lang="en-US" sz="1600" dirty="0"/>
              <a:t>provinces and </a:t>
            </a:r>
            <a:r>
              <a:rPr lang="en-US" sz="1600" b="1" dirty="0"/>
              <a:t>50 </a:t>
            </a:r>
            <a:r>
              <a:rPr lang="en-US" sz="1600" dirty="0"/>
              <a:t>districts affected </a:t>
            </a:r>
          </a:p>
          <a:p>
            <a:r>
              <a:rPr lang="en-GB" sz="1600" b="1" dirty="0" smtClean="0"/>
              <a:t>Cyclone </a:t>
            </a:r>
            <a:r>
              <a:rPr lang="en-GB" sz="1600" b="1" dirty="0"/>
              <a:t>Kenneth 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Cyclone </a:t>
            </a:r>
            <a:r>
              <a:rPr lang="en-US" sz="1600" dirty="0"/>
              <a:t>made landfall as CAT-4 </a:t>
            </a:r>
            <a:r>
              <a:rPr lang="en-US" sz="1600" dirty="0" smtClean="0"/>
              <a:t>on 25 April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First cyclone in the region - </a:t>
            </a:r>
            <a:r>
              <a:rPr lang="en-US" sz="1600" dirty="0" smtClean="0"/>
              <a:t>unprecedented </a:t>
            </a:r>
            <a:r>
              <a:rPr lang="en-US" sz="1600" dirty="0"/>
              <a:t>event hitting an area where no cyclone since satellite </a:t>
            </a:r>
            <a:r>
              <a:rPr lang="en-US" sz="1600" dirty="0" smtClean="0"/>
              <a:t>era. 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Cyclone </a:t>
            </a:r>
            <a:r>
              <a:rPr lang="en-US" sz="1600" dirty="0"/>
              <a:t>Kenneth </a:t>
            </a:r>
            <a:r>
              <a:rPr lang="en-US" sz="1600" dirty="0" smtClean="0"/>
              <a:t>landfall in </a:t>
            </a:r>
            <a:r>
              <a:rPr lang="en-US" sz="1600" dirty="0"/>
              <a:t>northern Mozambique April 25, </a:t>
            </a:r>
            <a:r>
              <a:rPr lang="en-US" sz="1600" dirty="0" smtClean="0"/>
              <a:t>2019</a:t>
            </a:r>
            <a:r>
              <a:rPr lang="en-US" sz="1600" dirty="0"/>
              <a:t>.  The storm arrived only six weeks after Cyclone </a:t>
            </a:r>
            <a:r>
              <a:rPr lang="en-US" sz="1600" dirty="0" smtClean="0"/>
              <a:t>Idai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373,857 </a:t>
            </a:r>
            <a:r>
              <a:rPr lang="en-US" sz="1600" dirty="0"/>
              <a:t>people in need of humanitarian assistance 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2 </a:t>
            </a:r>
            <a:r>
              <a:rPr lang="en-US" sz="1600" dirty="0"/>
              <a:t>provinces and </a:t>
            </a:r>
            <a:r>
              <a:rPr lang="en-US" sz="1600" b="1" dirty="0"/>
              <a:t>21 </a:t>
            </a:r>
            <a:r>
              <a:rPr lang="en-US" sz="1600" dirty="0"/>
              <a:t>districts </a:t>
            </a:r>
            <a:r>
              <a:rPr lang="en-US" sz="1600" dirty="0" smtClean="0"/>
              <a:t>affected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9856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6910" y="728687"/>
            <a:ext cx="3724800" cy="226261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0405" y="1312870"/>
            <a:ext cx="3838410" cy="2918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2354" y="4231070"/>
            <a:ext cx="34894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/>
              <a:t>Estimated </a:t>
            </a:r>
            <a:r>
              <a:rPr lang="en-US" sz="1000" i="1" dirty="0"/>
              <a:t>number of people in need of food assistance by District (in thousands) – 24th March 2019 </a:t>
            </a:r>
            <a:endParaRPr lang="en-GB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4141075" y="217512"/>
            <a:ext cx="1429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TC IDAI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48455" y="728687"/>
            <a:ext cx="168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TC KENNETH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506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226" y="304799"/>
            <a:ext cx="6348249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 smtClean="0"/>
              <a:t>IMPACT OF TC IDAI</a:t>
            </a:r>
          </a:p>
          <a:p>
            <a:pPr lvl="0"/>
            <a:r>
              <a:rPr lang="en-GB" sz="1600" b="1" dirty="0" smtClean="0"/>
              <a:t>The </a:t>
            </a:r>
            <a:r>
              <a:rPr lang="en-GB" sz="1600" b="1" dirty="0"/>
              <a:t>agricultural </a:t>
            </a:r>
            <a:r>
              <a:rPr lang="en-GB" sz="1600" b="1" dirty="0" smtClean="0"/>
              <a:t>sector</a:t>
            </a:r>
            <a:r>
              <a:rPr lang="en-GB" sz="1600" dirty="0" smtClean="0"/>
              <a:t>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severely </a:t>
            </a:r>
            <a:r>
              <a:rPr lang="en-GB" sz="1600" dirty="0"/>
              <a:t>affected in the Central </a:t>
            </a:r>
            <a:r>
              <a:rPr lang="en-GB" sz="1600" dirty="0" smtClean="0"/>
              <a:t>Region.</a:t>
            </a:r>
            <a:endParaRPr lang="en-GB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433,056 </a:t>
            </a:r>
            <a:r>
              <a:rPr lang="en-GB" sz="1600" dirty="0"/>
              <a:t>affected households need seed assistance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The </a:t>
            </a:r>
            <a:r>
              <a:rPr lang="en-GB" sz="1600" dirty="0"/>
              <a:t>agriculture sector suffered the most losses with USD$513 million. </a:t>
            </a:r>
            <a:endParaRPr lang="en-GB" sz="16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Growth likely to fall to </a:t>
            </a:r>
            <a:r>
              <a:rPr lang="en-GB" sz="1600" dirty="0"/>
              <a:t>2.0% in </a:t>
            </a:r>
            <a:r>
              <a:rPr lang="en-GB" sz="1600" dirty="0" smtClean="0"/>
              <a:t>2019 (3.5</a:t>
            </a:r>
            <a:r>
              <a:rPr lang="en-GB" sz="1600" dirty="0"/>
              <a:t>% in </a:t>
            </a:r>
            <a:r>
              <a:rPr lang="en-GB" sz="1600" dirty="0" smtClean="0"/>
              <a:t>2018</a:t>
            </a:r>
            <a:r>
              <a:rPr lang="en-GB" sz="1600" dirty="0"/>
              <a:t>)</a:t>
            </a:r>
            <a:endParaRPr lang="en-GB" sz="1600" dirty="0" smtClean="0"/>
          </a:p>
          <a:p>
            <a:pPr lvl="0"/>
            <a:r>
              <a:rPr lang="en-GB" sz="1600" b="1" dirty="0" smtClean="0"/>
              <a:t>Food </a:t>
            </a:r>
            <a:r>
              <a:rPr lang="en-GB" sz="1600" b="1" dirty="0"/>
              <a:t>consumption </a:t>
            </a:r>
            <a:r>
              <a:rPr lang="en-GB" sz="1600" dirty="0"/>
              <a:t>of staples has been reduced by over 50% </a:t>
            </a:r>
          </a:p>
          <a:p>
            <a:pPr lvl="0"/>
            <a:r>
              <a:rPr lang="en-US" sz="1600" b="1" dirty="0" smtClean="0"/>
              <a:t>Nutrition</a:t>
            </a:r>
            <a:r>
              <a:rPr lang="en-US" sz="1600" dirty="0"/>
              <a:t>: </a:t>
            </a:r>
            <a:r>
              <a:rPr lang="en-GB" sz="1600" dirty="0"/>
              <a:t>130,000 pregnant and lactating women are at risk of moderate malnutrition ; 100,000 Children 6-59 months are at risk of acute malnutrition </a:t>
            </a:r>
          </a:p>
          <a:p>
            <a:pPr lvl="0"/>
            <a:r>
              <a:rPr lang="en-US" sz="1600" b="1" dirty="0" smtClean="0"/>
              <a:t>Poverty</a:t>
            </a:r>
            <a:r>
              <a:rPr lang="en-US" sz="1600" dirty="0"/>
              <a:t>: </a:t>
            </a:r>
            <a:r>
              <a:rPr lang="en-GB" sz="1600" dirty="0"/>
              <a:t>64% Poverty rate, may rise to 79% in affected areas </a:t>
            </a:r>
          </a:p>
          <a:p>
            <a:pPr lvl="0"/>
            <a:r>
              <a:rPr lang="en-GB" sz="1600" b="1" dirty="0" smtClean="0"/>
              <a:t>Inflation</a:t>
            </a:r>
            <a:r>
              <a:rPr lang="en-GB" sz="1600" dirty="0"/>
              <a:t>: </a:t>
            </a:r>
            <a:r>
              <a:rPr lang="en-GB" sz="1600" dirty="0" smtClean="0"/>
              <a:t>destruction </a:t>
            </a:r>
            <a:r>
              <a:rPr lang="en-GB" sz="1600" dirty="0"/>
              <a:t>of crops </a:t>
            </a:r>
            <a:r>
              <a:rPr lang="en-GB" sz="1600" dirty="0" smtClean="0"/>
              <a:t>=&gt; </a:t>
            </a:r>
            <a:r>
              <a:rPr lang="en-GB" sz="1600" dirty="0"/>
              <a:t>decline </a:t>
            </a:r>
            <a:r>
              <a:rPr lang="en-GB" sz="1600" dirty="0" smtClean="0"/>
              <a:t>supply </a:t>
            </a:r>
            <a:r>
              <a:rPr lang="en-GB" sz="1600" dirty="0"/>
              <a:t>of agricultural products </a:t>
            </a:r>
            <a:r>
              <a:rPr lang="en-GB" sz="1600" dirty="0" smtClean="0"/>
              <a:t>=&gt; increase price </a:t>
            </a:r>
            <a:r>
              <a:rPr lang="en-GB" sz="1600" dirty="0"/>
              <a:t>of food products in the </a:t>
            </a:r>
            <a:r>
              <a:rPr lang="en-GB" sz="1600" dirty="0" smtClean="0"/>
              <a:t>central zone. </a:t>
            </a:r>
          </a:p>
          <a:p>
            <a:pPr lvl="0"/>
            <a:r>
              <a:rPr lang="en-GB" sz="1600" b="1" dirty="0" smtClean="0"/>
              <a:t>The </a:t>
            </a:r>
            <a:r>
              <a:rPr lang="en-GB" sz="1600" b="1" dirty="0"/>
              <a:t>impact of IDAI will increase multidimensional </a:t>
            </a:r>
            <a:r>
              <a:rPr lang="en-GB" sz="1600" b="1" dirty="0" smtClean="0"/>
              <a:t>poverty</a:t>
            </a:r>
          </a:p>
          <a:p>
            <a:pPr lvl="0"/>
            <a:endParaRPr lang="en-GB" sz="1600" b="1" dirty="0"/>
          </a:p>
          <a:p>
            <a:pPr algn="ctr"/>
            <a:r>
              <a:rPr lang="en-GB" sz="1600" b="1" dirty="0" smtClean="0"/>
              <a:t>TC IDAI and TC KENNETH: </a:t>
            </a:r>
          </a:p>
          <a:p>
            <a:pPr algn="ctr"/>
            <a:r>
              <a:rPr lang="en-GB" sz="1600" b="1" dirty="0" smtClean="0"/>
              <a:t>Emergency </a:t>
            </a:r>
            <a:r>
              <a:rPr lang="en-GB" sz="1600" b="1" dirty="0"/>
              <a:t>for livelihood – resilience </a:t>
            </a:r>
            <a:r>
              <a:rPr lang="en-GB" sz="1600" b="1" dirty="0" smtClean="0"/>
              <a:t>response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261782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1435" y="147144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FSC response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5612" y="421883"/>
            <a:ext cx="63272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FSC coordinators present in the country before the 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Surge deployment of 2 staff + deployment of 2 SBP (IMO)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Remote support for the IM from Rome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FSC active in Maputo, Beira/Chimoio and Pemba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/>
              <a:t>TC IDAI</a:t>
            </a:r>
            <a:r>
              <a:rPr lang="en-GB" sz="1600" dirty="0" smtClean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28 </a:t>
            </a:r>
            <a:r>
              <a:rPr lang="en-US" sz="1600" dirty="0"/>
              <a:t>partners for food assistance and around </a:t>
            </a:r>
            <a:r>
              <a:rPr lang="en-US" sz="1600" dirty="0" smtClean="0"/>
              <a:t>16 </a:t>
            </a:r>
            <a:r>
              <a:rPr lang="en-US" sz="1600" dirty="0"/>
              <a:t>partners for livelihood recovery</a:t>
            </a:r>
            <a:endParaRPr lang="en-GB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FSC response in Beira: 1.8 million people reached in food assistance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Agro support: </a:t>
            </a:r>
            <a:r>
              <a:rPr lang="en-GB" sz="1600" dirty="0"/>
              <a:t>21,416 </a:t>
            </a:r>
            <a:r>
              <a:rPr lang="en-GB" sz="1600" dirty="0" smtClean="0"/>
              <a:t>households for beans &amp; maize + </a:t>
            </a:r>
            <a:r>
              <a:rPr lang="en-GB" sz="1600" dirty="0"/>
              <a:t>support to </a:t>
            </a:r>
            <a:r>
              <a:rPr lang="en-GB" sz="1600" dirty="0" smtClean="0"/>
              <a:t>horticulture: 84,000 </a:t>
            </a:r>
            <a:r>
              <a:rPr lang="en-GB" sz="1600" dirty="0"/>
              <a:t>families.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TC KENNETH</a:t>
            </a:r>
            <a:r>
              <a:rPr lang="en-US" sz="1600" dirty="0" smtClean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3 </a:t>
            </a:r>
            <a:r>
              <a:rPr lang="en-US" sz="1600" dirty="0"/>
              <a:t>partners responding </a:t>
            </a:r>
            <a:r>
              <a:rPr lang="en-US" sz="1600" dirty="0" smtClean="0"/>
              <a:t>in </a:t>
            </a:r>
            <a:r>
              <a:rPr lang="en-US" sz="1600" dirty="0"/>
              <a:t>livelihood and </a:t>
            </a:r>
            <a:r>
              <a:rPr lang="en-US" sz="1600" dirty="0" smtClean="0"/>
              <a:t>9 </a:t>
            </a:r>
            <a:r>
              <a:rPr lang="en-US" sz="1600" dirty="0"/>
              <a:t>partners in food </a:t>
            </a:r>
            <a:r>
              <a:rPr lang="en-US" sz="1600" dirty="0" smtClean="0"/>
              <a:t>assistance</a:t>
            </a:r>
            <a:endParaRPr lang="en-GB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348,000 </a:t>
            </a:r>
            <a:r>
              <a:rPr lang="en-GB" sz="1600" dirty="0"/>
              <a:t>people </a:t>
            </a:r>
            <a:r>
              <a:rPr lang="en-GB" sz="1600" dirty="0" smtClean="0"/>
              <a:t>reached by food assistance</a:t>
            </a:r>
            <a:r>
              <a:rPr lang="en-US" sz="1600" dirty="0"/>
              <a:t> 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F</a:t>
            </a:r>
            <a:r>
              <a:rPr lang="en-GB" sz="1600" b="1" dirty="0" smtClean="0"/>
              <a:t>unding </a:t>
            </a:r>
            <a:r>
              <a:rPr lang="en-GB" sz="1600" b="1" dirty="0"/>
              <a:t>is low</a:t>
            </a:r>
            <a:r>
              <a:rPr lang="en-GB" sz="1600" dirty="0"/>
              <a:t>, especially for the recovery </a:t>
            </a:r>
            <a:r>
              <a:rPr lang="en-GB" sz="1600" dirty="0" smtClean="0"/>
              <a:t>phase: TC </a:t>
            </a:r>
            <a:r>
              <a:rPr lang="en-GB" sz="1600" dirty="0"/>
              <a:t>IDAI: </a:t>
            </a:r>
            <a:r>
              <a:rPr lang="en-GB" sz="1600" dirty="0" smtClean="0"/>
              <a:t>54% </a:t>
            </a:r>
            <a:r>
              <a:rPr lang="en-GB" sz="1600" dirty="0"/>
              <a:t>; TC KENNETH: 5%  with limited perspective)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49322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0207" y="378372"/>
            <a:ext cx="61695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 smtClean="0"/>
              <a:t>Key achievements:</a:t>
            </a:r>
          </a:p>
          <a:p>
            <a:pPr marL="800100" lvl="1" indent="-342900">
              <a:buAutoNum type="arabicPeriod"/>
            </a:pPr>
            <a:r>
              <a:rPr lang="en-GB" dirty="0" smtClean="0"/>
              <a:t>First cluster to start activities on early recovery</a:t>
            </a:r>
          </a:p>
          <a:p>
            <a:pPr marL="800100" lvl="1" indent="-342900">
              <a:buAutoNum type="arabicPeriod"/>
            </a:pPr>
            <a:r>
              <a:rPr lang="en-GB" dirty="0" smtClean="0"/>
              <a:t>Coordination of the seed distribution + seed protection</a:t>
            </a:r>
          </a:p>
          <a:p>
            <a:pPr marL="800100" lvl="1" indent="-342900">
              <a:buAutoNum type="arabicPeriod"/>
            </a:pPr>
            <a:r>
              <a:rPr lang="en-GB" dirty="0" smtClean="0"/>
              <a:t>Cooked food distribution in school: coordination with education cluster</a:t>
            </a:r>
          </a:p>
          <a:p>
            <a:pPr marL="800100" lvl="1" indent="-342900">
              <a:buFontTx/>
              <a:buAutoNum type="arabicPeriod"/>
            </a:pPr>
            <a:r>
              <a:rPr lang="en-GB" dirty="0"/>
              <a:t>Involvement in agricultural need assessment</a:t>
            </a:r>
          </a:p>
          <a:p>
            <a:pPr marL="800100" lvl="1" indent="-342900">
              <a:buAutoNum type="arabicPeriod"/>
            </a:pPr>
            <a:r>
              <a:rPr lang="en-GB" dirty="0" smtClean="0"/>
              <a:t>Joint training on distribution with shelter cluster</a:t>
            </a:r>
          </a:p>
          <a:p>
            <a:pPr marL="342900" indent="-342900">
              <a:buAutoNum type="arabicPeriod"/>
            </a:pPr>
            <a:r>
              <a:rPr lang="en-GB" dirty="0" smtClean="0"/>
              <a:t>Issues / constraints:</a:t>
            </a:r>
          </a:p>
          <a:p>
            <a:pPr marL="800100" lvl="1" indent="-342900">
              <a:buFontTx/>
              <a:buAutoNum type="arabicPeriod"/>
            </a:pPr>
            <a:r>
              <a:rPr lang="en-GB" dirty="0" smtClean="0"/>
              <a:t>Staff deployment – do we have the right strategy?</a:t>
            </a:r>
            <a:endParaRPr lang="en-GB" dirty="0"/>
          </a:p>
          <a:p>
            <a:pPr marL="800100" lvl="1" indent="-342900">
              <a:buAutoNum type="arabicPeriod"/>
            </a:pPr>
            <a:r>
              <a:rPr lang="en-GB" dirty="0" smtClean="0"/>
              <a:t>Volume of meetings: 70% of time in meeting</a:t>
            </a:r>
          </a:p>
          <a:p>
            <a:pPr marL="342900" indent="-342900">
              <a:buAutoNum type="arabicPeriod"/>
            </a:pPr>
            <a:r>
              <a:rPr lang="en-GB" dirty="0" smtClean="0"/>
              <a:t>Questions</a:t>
            </a:r>
          </a:p>
          <a:p>
            <a:pPr marL="800100" lvl="1" indent="-342900">
              <a:buAutoNum type="arabicPeriod"/>
            </a:pPr>
            <a:r>
              <a:rPr lang="en-GB" dirty="0" smtClean="0"/>
              <a:t>What is the role of the FSC and WFP food assistance</a:t>
            </a:r>
          </a:p>
          <a:p>
            <a:pPr marL="800100" lvl="1" indent="-342900">
              <a:buAutoNum type="arabicPeriod"/>
            </a:pPr>
            <a:r>
              <a:rPr lang="en-GB" dirty="0" smtClean="0"/>
              <a:t>Need assessment results useful?</a:t>
            </a:r>
          </a:p>
          <a:p>
            <a:pPr marL="342900" indent="-342900">
              <a:buAutoNum type="arabicPeriod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5056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499B5-7743-4273-94CF-3750743EB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745629"/>
            <a:ext cx="5915025" cy="560784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+mj-lt"/>
                <a:cs typeface="+mj-cs"/>
              </a:rPr>
              <a:t>Partners observations - What Worked Well?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90F1D-8063-4A4E-A527-A0DD114C0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7" y="1965260"/>
            <a:ext cx="5915025" cy="274409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Overall coordination </a:t>
            </a:r>
            <a:r>
              <a:rPr lang="en-US" dirty="0"/>
              <a:t>in Beira – EOC in the airport </a:t>
            </a:r>
          </a:p>
          <a:p>
            <a:r>
              <a:rPr lang="en-US" b="1" dirty="0"/>
              <a:t>Coordinators / IMOs </a:t>
            </a:r>
            <a:r>
              <a:rPr lang="en-US" dirty="0"/>
              <a:t>did their best to respond to partners’ requests and questions (even remotely)</a:t>
            </a:r>
          </a:p>
          <a:p>
            <a:r>
              <a:rPr lang="en-US" b="1" dirty="0"/>
              <a:t>Information sharing </a:t>
            </a:r>
            <a:r>
              <a:rPr lang="en-US" dirty="0"/>
              <a:t>(mailing lists)</a:t>
            </a:r>
          </a:p>
          <a:p>
            <a:r>
              <a:rPr lang="en-US" dirty="0"/>
              <a:t>Good articulation of gaps by the sector </a:t>
            </a:r>
          </a:p>
          <a:p>
            <a:r>
              <a:rPr lang="en-US" dirty="0"/>
              <a:t>Fast and efficient partners collaboration to </a:t>
            </a:r>
            <a:r>
              <a:rPr lang="en-US" b="1" dirty="0"/>
              <a:t>mobilize resources </a:t>
            </a:r>
            <a:r>
              <a:rPr lang="en-US" dirty="0"/>
              <a:t>and </a:t>
            </a:r>
            <a:r>
              <a:rPr lang="en-US" b="1" dirty="0"/>
              <a:t>expand coverage  </a:t>
            </a:r>
          </a:p>
          <a:p>
            <a:r>
              <a:rPr lang="en-US" b="1" dirty="0"/>
              <a:t>Government</a:t>
            </a:r>
            <a:r>
              <a:rPr lang="en-US" dirty="0"/>
              <a:t> involvement and support </a:t>
            </a:r>
          </a:p>
          <a:p>
            <a:r>
              <a:rPr lang="en-US" dirty="0"/>
              <a:t>FS Partners currently involved the revision of the </a:t>
            </a:r>
            <a:r>
              <a:rPr lang="en-US" b="1" dirty="0" err="1"/>
              <a:t>SoP</a:t>
            </a:r>
            <a:r>
              <a:rPr lang="en-US" b="1" dirty="0"/>
              <a:t> for sudden onset disasters in Mozambique </a:t>
            </a:r>
            <a:r>
              <a:rPr lang="en-US" dirty="0"/>
              <a:t>regarding targeting</a:t>
            </a:r>
          </a:p>
        </p:txBody>
      </p:sp>
    </p:spTree>
    <p:extLst>
      <p:ext uri="{BB962C8B-B14F-4D97-AF65-F5344CB8AC3E}">
        <p14:creationId xmlns:p14="http://schemas.microsoft.com/office/powerpoint/2010/main" val="129954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623B7-6269-4CBD-B42A-7EBB8DE4F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14" y="714375"/>
            <a:ext cx="6632972" cy="745629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+mj-lt"/>
                <a:cs typeface="+mj-cs"/>
              </a:rPr>
              <a:t>Partners observations</a:t>
            </a:r>
            <a:br>
              <a:rPr lang="en-US" sz="4000" dirty="0">
                <a:solidFill>
                  <a:schemeClr val="accent5">
                    <a:lumMod val="75000"/>
                  </a:schemeClr>
                </a:solidFill>
                <a:latin typeface="+mj-lt"/>
                <a:cs typeface="+mj-cs"/>
              </a:rPr>
            </a:b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+mj-lt"/>
                <a:cs typeface="+mj-cs"/>
              </a:rPr>
              <a:t>Challenges and Lessons Learned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231C7-6632-4907-A6C2-9619870B3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7" y="2242705"/>
            <a:ext cx="5915025" cy="2748558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 </a:t>
            </a:r>
            <a:r>
              <a:rPr lang="en-US" b="1" dirty="0"/>
              <a:t>FSC came late in the response </a:t>
            </a:r>
            <a:r>
              <a:rPr lang="en-US" dirty="0"/>
              <a:t>– </a:t>
            </a:r>
            <a:r>
              <a:rPr lang="en-US" dirty="0" err="1"/>
              <a:t>gFSC</a:t>
            </a:r>
            <a:r>
              <a:rPr lang="en-US" dirty="0"/>
              <a:t> could have deployed earlier and also before the cyclone hit in a preparedness mode </a:t>
            </a:r>
          </a:p>
          <a:p>
            <a:r>
              <a:rPr lang="en-US" dirty="0"/>
              <a:t>Beira – the </a:t>
            </a:r>
            <a:r>
              <a:rPr lang="en-US" b="1" dirty="0"/>
              <a:t>CC pulled out to cover other tasks</a:t>
            </a:r>
            <a:r>
              <a:rPr lang="en-US" dirty="0"/>
              <a:t>, IMO alone </a:t>
            </a:r>
          </a:p>
          <a:p>
            <a:r>
              <a:rPr lang="en-US" b="1" dirty="0"/>
              <a:t>Low partners’ attendance </a:t>
            </a:r>
            <a:r>
              <a:rPr lang="en-US" dirty="0"/>
              <a:t>to the cluster meetings in Beira.</a:t>
            </a:r>
          </a:p>
          <a:p>
            <a:r>
              <a:rPr lang="en-US" b="1" dirty="0"/>
              <a:t>Language of cluster </a:t>
            </a:r>
            <a:r>
              <a:rPr lang="en-US" dirty="0"/>
              <a:t>(English) limits participation of the local organizations and Government authorities.</a:t>
            </a:r>
          </a:p>
          <a:p>
            <a:r>
              <a:rPr lang="en-US" b="1" dirty="0"/>
              <a:t>Absence of WFP </a:t>
            </a:r>
            <a:r>
              <a:rPr lang="en-US" dirty="0"/>
              <a:t>from cluster meetings (in April)</a:t>
            </a:r>
          </a:p>
          <a:p>
            <a:r>
              <a:rPr lang="en-US" b="1" dirty="0"/>
              <a:t>Early Recovery WG</a:t>
            </a:r>
            <a:r>
              <a:rPr lang="en-US" dirty="0"/>
              <a:t> : unclear why they were created as they are supposed to be phased out: </a:t>
            </a:r>
            <a:r>
              <a:rPr lang="en-US" u="sng" dirty="0"/>
              <a:t>significant overlap with FS and Shelter Clusters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19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A0069-B96A-4A8F-9BD4-8C1FE22F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621" y="612626"/>
            <a:ext cx="5820892" cy="328274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Challenges and Lessons Learned </a:t>
            </a: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</a:rPr>
              <a:t>cont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’</a:t>
            </a:r>
            <a:endParaRPr lang="en-US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064E9-1AE0-473C-86C9-4235BAC33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1553766"/>
            <a:ext cx="5915025" cy="2741414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Format of the meetings</a:t>
            </a:r>
            <a:r>
              <a:rPr lang="en-US" dirty="0"/>
              <a:t>: Discussions seemed mostly focused on food distribution – not much space for any other kind of strategic discussion and partners updates</a:t>
            </a:r>
          </a:p>
          <a:p>
            <a:r>
              <a:rPr lang="en-US" b="1" dirty="0"/>
              <a:t>Difficulties in agreeing targeting and numbers </a:t>
            </a:r>
            <a:r>
              <a:rPr lang="en-US" dirty="0"/>
              <a:t>with the government – the FSC could play a better role in mitigating this</a:t>
            </a:r>
          </a:p>
          <a:p>
            <a:r>
              <a:rPr lang="en-US" dirty="0"/>
              <a:t>Discussions on </a:t>
            </a:r>
            <a:r>
              <a:rPr lang="en-US" b="1" dirty="0"/>
              <a:t>seed distribution </a:t>
            </a:r>
            <a:r>
              <a:rPr lang="en-US" dirty="0"/>
              <a:t>came </a:t>
            </a:r>
            <a:r>
              <a:rPr lang="en-US" b="1" dirty="0"/>
              <a:t>late</a:t>
            </a:r>
            <a:r>
              <a:rPr lang="en-US" dirty="0"/>
              <a:t> in the response – hard to get info on areas/kit sizes </a:t>
            </a:r>
            <a:r>
              <a:rPr lang="en-US" dirty="0" err="1"/>
              <a:t>etc</a:t>
            </a:r>
            <a:r>
              <a:rPr lang="en-US" dirty="0"/>
              <a:t> (unclear seeds’ distribution plan)</a:t>
            </a:r>
          </a:p>
          <a:p>
            <a:r>
              <a:rPr lang="en-US" b="1" dirty="0"/>
              <a:t>Fatigue from communities needs assessments </a:t>
            </a:r>
            <a:r>
              <a:rPr lang="en-US" dirty="0"/>
              <a:t>– too many agencies asking info</a:t>
            </a:r>
          </a:p>
          <a:p>
            <a:r>
              <a:rPr lang="en-US" dirty="0"/>
              <a:t>Challenges of </a:t>
            </a:r>
            <a:r>
              <a:rPr lang="en-US" b="1" dirty="0"/>
              <a:t>sexual abuse </a:t>
            </a:r>
            <a:r>
              <a:rPr lang="en-US" dirty="0"/>
              <a:t>linked with registration</a:t>
            </a:r>
          </a:p>
          <a:p>
            <a:r>
              <a:rPr lang="en-US" dirty="0"/>
              <a:t>Information on existing </a:t>
            </a:r>
            <a:r>
              <a:rPr lang="en-US" b="1" dirty="0"/>
              <a:t>social protection system </a:t>
            </a:r>
            <a:r>
              <a:rPr lang="en-US" dirty="0"/>
              <a:t>could have helped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84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ood Security Cluster">
      <a:dk1>
        <a:srgbClr val="03181C"/>
      </a:dk1>
      <a:lt1>
        <a:sysClr val="window" lastClr="FFFFFF"/>
      </a:lt1>
      <a:dk2>
        <a:srgbClr val="191919"/>
      </a:dk2>
      <a:lt2>
        <a:srgbClr val="EFEFEF"/>
      </a:lt2>
      <a:accent1>
        <a:srgbClr val="0D586D"/>
      </a:accent1>
      <a:accent2>
        <a:srgbClr val="12829F"/>
      </a:accent2>
      <a:accent3>
        <a:srgbClr val="5EB1C3"/>
      </a:accent3>
      <a:accent4>
        <a:srgbClr val="CFE3E8"/>
      </a:accent4>
      <a:accent5>
        <a:srgbClr val="E3561D"/>
      </a:accent5>
      <a:accent6>
        <a:srgbClr val="18BEA0"/>
      </a:accent6>
      <a:hlink>
        <a:srgbClr val="12829F"/>
      </a:hlink>
      <a:folHlink>
        <a:srgbClr val="0D586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3C478984EF844D9C224D8A409AE0C0" ma:contentTypeVersion="9" ma:contentTypeDescription="Create a new document." ma:contentTypeScope="" ma:versionID="debcbcb2a211605e7d845eefe87afa3c">
  <xsd:schema xmlns:xsd="http://www.w3.org/2001/XMLSchema" xmlns:xs="http://www.w3.org/2001/XMLSchema" xmlns:p="http://schemas.microsoft.com/office/2006/metadata/properties" xmlns:ns2="681086c3-c181-4d10-bcc7-f991cf86aeca" xmlns:ns3="f1809a84-3433-494e-915f-a0058cd5ec7a" targetNamespace="http://schemas.microsoft.com/office/2006/metadata/properties" ma:root="true" ma:fieldsID="dcff7d35357381cb8eafdc041e91d70f" ns2:_="" ns3:_="">
    <xsd:import namespace="681086c3-c181-4d10-bcc7-f991cf86aeca"/>
    <xsd:import namespace="f1809a84-3433-494e-915f-a0058cd5ec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1086c3-c181-4d10-bcc7-f991cf86ae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09a84-3433-494e-915f-a0058cd5ec7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EA39215-20D7-4402-91FD-6913199D56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1086c3-c181-4d10-bcc7-f991cf86aeca"/>
    <ds:schemaRef ds:uri="f1809a84-3433-494e-915f-a0058cd5ec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07B1F6-CBD9-4BA2-98AF-C5C0A51744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02CB86-926C-4AC7-9049-0CDC974E8505}">
  <ds:schemaRefs>
    <ds:schemaRef ds:uri="http://schemas.microsoft.com/office/2006/metadata/properties"/>
    <ds:schemaRef ds:uri="681086c3-c181-4d10-bcc7-f991cf86aeca"/>
    <ds:schemaRef ds:uri="http://purl.org/dc/terms/"/>
    <ds:schemaRef ds:uri="http://schemas.openxmlformats.org/package/2006/metadata/core-properties"/>
    <ds:schemaRef ds:uri="f1809a84-3433-494e-915f-a0058cd5ec7a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2530</TotalTime>
  <Words>991</Words>
  <Application>Microsoft Office PowerPoint</Application>
  <PresentationFormat>Custom</PresentationFormat>
  <Paragraphs>106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Merriweather</vt:lpstr>
      <vt:lpstr>Merriweather Sans Light</vt:lpstr>
      <vt:lpstr>Open Sans</vt:lpstr>
      <vt:lpstr>Raleway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Partners observations - What Worked Well?</vt:lpstr>
      <vt:lpstr>Partners observations Challenges and Lessons Learned </vt:lpstr>
      <vt:lpstr>Challenges and Lessons Learned cont’</vt:lpstr>
      <vt:lpstr>Questions for the working groups</vt:lpstr>
      <vt:lpstr>Recommendations  (shared by partners ahead of the meeting)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Akuno,Moses</dc:creator>
  <cp:lastModifiedBy>Damien JOUD</cp:lastModifiedBy>
  <cp:revision>63</cp:revision>
  <cp:lastPrinted>2017-12-08T12:37:10Z</cp:lastPrinted>
  <dcterms:created xsi:type="dcterms:W3CDTF">2015-11-10T12:27:24Z</dcterms:created>
  <dcterms:modified xsi:type="dcterms:W3CDTF">2019-05-24T08:51:17Z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0x010100C23C478984EF844D9C224D8A409AE0C0</vt:lpwstr>
  </property>
</Properties>
</file>