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408" r:id="rId5"/>
    <p:sldId id="438" r:id="rId6"/>
    <p:sldId id="426" r:id="rId7"/>
    <p:sldId id="440" r:id="rId8"/>
    <p:sldId id="409" r:id="rId9"/>
    <p:sldId id="282" r:id="rId10"/>
    <p:sldId id="283" r:id="rId11"/>
    <p:sldId id="415" r:id="rId12"/>
    <p:sldId id="311" r:id="rId13"/>
    <p:sldId id="385" r:id="rId14"/>
    <p:sldId id="382" r:id="rId15"/>
    <p:sldId id="427" r:id="rId16"/>
    <p:sldId id="386" r:id="rId17"/>
    <p:sldId id="428" r:id="rId18"/>
    <p:sldId id="416" r:id="rId19"/>
    <p:sldId id="400" r:id="rId20"/>
    <p:sldId id="439" r:id="rId21"/>
    <p:sldId id="417" r:id="rId22"/>
    <p:sldId id="398" r:id="rId23"/>
    <p:sldId id="437" r:id="rId24"/>
    <p:sldId id="441" r:id="rId25"/>
    <p:sldId id="355" r:id="rId26"/>
    <p:sldId id="418" r:id="rId27"/>
    <p:sldId id="443" r:id="rId28"/>
    <p:sldId id="447" r:id="rId29"/>
    <p:sldId id="444" r:id="rId30"/>
    <p:sldId id="445" r:id="rId31"/>
    <p:sldId id="430" r:id="rId32"/>
    <p:sldId id="363" r:id="rId33"/>
  </p:sldIdLst>
  <p:sldSz cx="6858000" cy="51435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KIERMEIER" initials="MK" lastIdx="14" clrIdx="0"/>
  <p:cmAuthor id="2" name="Duechting, Andrea (TCE)" initials="DA(" lastIdx="0" clrIdx="1"/>
  <p:cmAuthor id="3" name="Bruno MINJAUW" initials="BM" lastIdx="19" clrIdx="2"/>
  <p:cmAuthor id="4" name="Corsale, Eleonora (TCE)" initials="CE(" lastIdx="20" clrIdx="3">
    <p:extLst>
      <p:ext uri="{19B8F6BF-5375-455C-9EA6-DF929625EA0E}">
        <p15:presenceInfo xmlns:p15="http://schemas.microsoft.com/office/powerpoint/2012/main" userId="S-1-5-21-2107199734-1002509562-578033828-95277" providerId="AD"/>
      </p:ext>
    </p:extLst>
  </p:cmAuthor>
  <p:cmAuthor id="5" name="Mattia PINZONE" initials="MP" lastIdx="1" clrIdx="4">
    <p:extLst>
      <p:ext uri="{19B8F6BF-5375-455C-9EA6-DF929625EA0E}">
        <p15:presenceInfo xmlns:p15="http://schemas.microsoft.com/office/powerpoint/2012/main" userId="S::mattia.pinzone@wfp.org::1d1be7f5-1f7e-4f53-bd1c-953e2f85c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388"/>
    <a:srgbClr val="CE2128"/>
    <a:srgbClr val="0594AF"/>
    <a:srgbClr val="FFC100"/>
    <a:srgbClr val="EA6C28"/>
    <a:srgbClr val="EC7E26"/>
    <a:srgbClr val="5C0B10"/>
    <a:srgbClr val="0D586D"/>
    <a:srgbClr val="242426"/>
    <a:srgbClr val="8EC6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898" autoAdjust="0"/>
  </p:normalViewPr>
  <p:slideViewPr>
    <p:cSldViewPr snapToGrid="0">
      <p:cViewPr varScale="1">
        <p:scale>
          <a:sx n="144" d="100"/>
          <a:sy n="144" d="100"/>
        </p:scale>
        <p:origin x="2296" y="192"/>
      </p:cViewPr>
      <p:guideLst>
        <p:guide orient="horz" pos="1620"/>
        <p:guide pos="216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9-05-20T15:13:23.476" idx="20">
    <p:pos x="10" y="10"/>
    <p:text>Try to make in info grafic</p:text>
    <p:extLst>
      <p:ext uri="{C676402C-5697-4E1C-873F-D02D1690AC5C}">
        <p15:threadingInfo xmlns:p15="http://schemas.microsoft.com/office/powerpoint/2012/main" timeZoneBias="-120"/>
      </p:ext>
    </p:extLst>
  </p:cm>
</p:cmLst>
</file>

<file path=ppt/diagrams/_rels/data2.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D637C-3B6D-45AA-BEC5-4CB58D912C0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9A059ACA-D010-4DA1-8E09-2BDBCEF06D35}">
      <dgm:prSet phldrT="[Text]"/>
      <dgm:spPr/>
      <dgm:t>
        <a:bodyPr/>
        <a:lstStyle/>
        <a:p>
          <a:r>
            <a:rPr lang="en-US" b="1"/>
            <a:t>PLANNING PHASE</a:t>
          </a:r>
        </a:p>
      </dgm:t>
    </dgm:pt>
    <dgm:pt modelId="{B0DF79AE-5642-4F3A-95D1-556946E7CB6D}" type="parTrans" cxnId="{D9C31CCB-9B3E-47F6-873E-48CD9696D1B5}">
      <dgm:prSet/>
      <dgm:spPr/>
      <dgm:t>
        <a:bodyPr/>
        <a:lstStyle/>
        <a:p>
          <a:endParaRPr lang="en-US"/>
        </a:p>
      </dgm:t>
    </dgm:pt>
    <dgm:pt modelId="{AB24CD99-0B99-4113-B89D-D535A8770CFE}" type="sibTrans" cxnId="{D9C31CCB-9B3E-47F6-873E-48CD9696D1B5}">
      <dgm:prSet/>
      <dgm:spPr/>
      <dgm:t>
        <a:bodyPr/>
        <a:lstStyle/>
        <a:p>
          <a:endParaRPr lang="en-US"/>
        </a:p>
      </dgm:t>
    </dgm:pt>
    <dgm:pt modelId="{19667187-FB06-40CC-992C-8571329BC527}">
      <dgm:prSet phldrT="[Text]"/>
      <dgm:spPr/>
      <dgm:t>
        <a:bodyPr/>
        <a:lstStyle/>
        <a:p>
          <a:r>
            <a:rPr lang="en-US" b="1"/>
            <a:t>SURVEY</a:t>
          </a:r>
        </a:p>
      </dgm:t>
    </dgm:pt>
    <dgm:pt modelId="{02D96BB3-DEE3-406B-98ED-496083207ED8}" type="parTrans" cxnId="{FFACB783-9F0B-4C96-BCE5-93386D368E76}">
      <dgm:prSet/>
      <dgm:spPr/>
      <dgm:t>
        <a:bodyPr/>
        <a:lstStyle/>
        <a:p>
          <a:endParaRPr lang="en-US"/>
        </a:p>
      </dgm:t>
    </dgm:pt>
    <dgm:pt modelId="{87AE3B24-A2AA-4DBA-8320-45F0B9F46776}" type="sibTrans" cxnId="{FFACB783-9F0B-4C96-BCE5-93386D368E76}">
      <dgm:prSet/>
      <dgm:spPr/>
      <dgm:t>
        <a:bodyPr/>
        <a:lstStyle/>
        <a:p>
          <a:endParaRPr lang="en-US"/>
        </a:p>
      </dgm:t>
    </dgm:pt>
    <dgm:pt modelId="{888AE1B9-5465-41CE-A3B0-08A0061F2CDC}">
      <dgm:prSet phldrT="[Text]"/>
      <dgm:spPr/>
      <dgm:t>
        <a:bodyPr/>
        <a:lstStyle/>
        <a:p>
          <a:r>
            <a:rPr lang="en-US" b="1"/>
            <a:t>ANALYSIS &amp; ACTION PLANNING MEETING</a:t>
          </a:r>
        </a:p>
      </dgm:t>
    </dgm:pt>
    <dgm:pt modelId="{FC068C0F-73CF-4E2E-B530-8F78A2449698}" type="parTrans" cxnId="{F5FA530D-D1A7-4AE4-A3D9-1296F13AE544}">
      <dgm:prSet/>
      <dgm:spPr/>
      <dgm:t>
        <a:bodyPr/>
        <a:lstStyle/>
        <a:p>
          <a:endParaRPr lang="en-US"/>
        </a:p>
      </dgm:t>
    </dgm:pt>
    <dgm:pt modelId="{A59F94CA-4193-4FF4-A906-873C0FF86A7B}" type="sibTrans" cxnId="{F5FA530D-D1A7-4AE4-A3D9-1296F13AE544}">
      <dgm:prSet/>
      <dgm:spPr/>
      <dgm:t>
        <a:bodyPr/>
        <a:lstStyle/>
        <a:p>
          <a:endParaRPr lang="en-US"/>
        </a:p>
      </dgm:t>
    </dgm:pt>
    <dgm:pt modelId="{22CA50A0-0C25-45BE-8861-9D81BDD09E38}">
      <dgm:prSet phldrT="[Text]"/>
      <dgm:spPr/>
      <dgm:t>
        <a:bodyPr/>
        <a:lstStyle/>
        <a:p>
          <a:r>
            <a:rPr lang="en-US" b="1"/>
            <a:t>FOLLOWING UP &amp; MONITORING</a:t>
          </a:r>
        </a:p>
      </dgm:t>
    </dgm:pt>
    <dgm:pt modelId="{1AC18409-C829-46C0-B2FE-524B09746329}" type="parTrans" cxnId="{16FD3ED5-ADD8-4677-A236-29B8F4982511}">
      <dgm:prSet/>
      <dgm:spPr/>
      <dgm:t>
        <a:bodyPr/>
        <a:lstStyle/>
        <a:p>
          <a:endParaRPr lang="en-US"/>
        </a:p>
      </dgm:t>
    </dgm:pt>
    <dgm:pt modelId="{3D6729E8-9C70-4A1F-A9B6-CC4BF552740C}" type="sibTrans" cxnId="{16FD3ED5-ADD8-4677-A236-29B8F4982511}">
      <dgm:prSet/>
      <dgm:spPr/>
      <dgm:t>
        <a:bodyPr/>
        <a:lstStyle/>
        <a:p>
          <a:endParaRPr lang="en-US"/>
        </a:p>
      </dgm:t>
    </dgm:pt>
    <dgm:pt modelId="{0CC61257-3397-42F5-B423-E11E004D653E}" type="pres">
      <dgm:prSet presAssocID="{191D637C-3B6D-45AA-BEC5-4CB58D912C04}" presName="Name0" presStyleCnt="0">
        <dgm:presLayoutVars>
          <dgm:chMax val="11"/>
          <dgm:chPref val="11"/>
          <dgm:dir/>
          <dgm:resizeHandles/>
        </dgm:presLayoutVars>
      </dgm:prSet>
      <dgm:spPr/>
    </dgm:pt>
    <dgm:pt modelId="{7B7974AC-3F40-4E84-9FA7-F6CE544390AC}" type="pres">
      <dgm:prSet presAssocID="{22CA50A0-0C25-45BE-8861-9D81BDD09E38}" presName="Accent4" presStyleCnt="0"/>
      <dgm:spPr/>
    </dgm:pt>
    <dgm:pt modelId="{11EC25D8-6D81-4D17-810F-D5A63B3D73D1}" type="pres">
      <dgm:prSet presAssocID="{22CA50A0-0C25-45BE-8861-9D81BDD09E38}" presName="Accent" presStyleLbl="node1" presStyleIdx="0" presStyleCnt="4"/>
      <dgm:spPr/>
    </dgm:pt>
    <dgm:pt modelId="{E42BDF68-CB9B-4F48-B223-DCF4E8013710}" type="pres">
      <dgm:prSet presAssocID="{22CA50A0-0C25-45BE-8861-9D81BDD09E38}" presName="ParentBackground4" presStyleCnt="0"/>
      <dgm:spPr/>
    </dgm:pt>
    <dgm:pt modelId="{A118FAFE-CFB5-47AA-9CF9-E7A39936388F}" type="pres">
      <dgm:prSet presAssocID="{22CA50A0-0C25-45BE-8861-9D81BDD09E38}" presName="ParentBackground" presStyleLbl="fgAcc1" presStyleIdx="0" presStyleCnt="4"/>
      <dgm:spPr/>
    </dgm:pt>
    <dgm:pt modelId="{B2036188-8C1B-4D69-BB07-A4EF43DFEB6A}" type="pres">
      <dgm:prSet presAssocID="{22CA50A0-0C25-45BE-8861-9D81BDD09E38}" presName="Parent4" presStyleLbl="revTx" presStyleIdx="0" presStyleCnt="0">
        <dgm:presLayoutVars>
          <dgm:chMax val="1"/>
          <dgm:chPref val="1"/>
          <dgm:bulletEnabled val="1"/>
        </dgm:presLayoutVars>
      </dgm:prSet>
      <dgm:spPr/>
    </dgm:pt>
    <dgm:pt modelId="{A9307B62-9BA2-413C-BB9E-6529C4AA3977}" type="pres">
      <dgm:prSet presAssocID="{888AE1B9-5465-41CE-A3B0-08A0061F2CDC}" presName="Accent3" presStyleCnt="0"/>
      <dgm:spPr/>
    </dgm:pt>
    <dgm:pt modelId="{E0AC3E46-7284-497C-8ABE-559C59F65E6A}" type="pres">
      <dgm:prSet presAssocID="{888AE1B9-5465-41CE-A3B0-08A0061F2CDC}" presName="Accent" presStyleLbl="node1" presStyleIdx="1" presStyleCnt="4"/>
      <dgm:spPr/>
    </dgm:pt>
    <dgm:pt modelId="{42245AEF-8895-40F5-BA32-CF221CE565F5}" type="pres">
      <dgm:prSet presAssocID="{888AE1B9-5465-41CE-A3B0-08A0061F2CDC}" presName="ParentBackground3" presStyleCnt="0"/>
      <dgm:spPr/>
    </dgm:pt>
    <dgm:pt modelId="{F35EE53C-D2E5-4023-AAEA-DDCF5F441028}" type="pres">
      <dgm:prSet presAssocID="{888AE1B9-5465-41CE-A3B0-08A0061F2CDC}" presName="ParentBackground" presStyleLbl="fgAcc1" presStyleIdx="1" presStyleCnt="4"/>
      <dgm:spPr/>
    </dgm:pt>
    <dgm:pt modelId="{EFDA43E0-50EC-4589-8573-EF9910FADF6C}" type="pres">
      <dgm:prSet presAssocID="{888AE1B9-5465-41CE-A3B0-08A0061F2CDC}" presName="Parent3" presStyleLbl="revTx" presStyleIdx="0" presStyleCnt="0">
        <dgm:presLayoutVars>
          <dgm:chMax val="1"/>
          <dgm:chPref val="1"/>
          <dgm:bulletEnabled val="1"/>
        </dgm:presLayoutVars>
      </dgm:prSet>
      <dgm:spPr/>
    </dgm:pt>
    <dgm:pt modelId="{E051BDB7-15C2-41F6-902F-A8760F56D209}" type="pres">
      <dgm:prSet presAssocID="{19667187-FB06-40CC-992C-8571329BC527}" presName="Accent2" presStyleCnt="0"/>
      <dgm:spPr/>
    </dgm:pt>
    <dgm:pt modelId="{63C35651-5ADD-496B-AB17-71E1F528D78F}" type="pres">
      <dgm:prSet presAssocID="{19667187-FB06-40CC-992C-8571329BC527}" presName="Accent" presStyleLbl="node1" presStyleIdx="2" presStyleCnt="4"/>
      <dgm:spPr/>
    </dgm:pt>
    <dgm:pt modelId="{F39EE0BE-14C9-45DF-9AB7-55511916A025}" type="pres">
      <dgm:prSet presAssocID="{19667187-FB06-40CC-992C-8571329BC527}" presName="ParentBackground2" presStyleCnt="0"/>
      <dgm:spPr/>
    </dgm:pt>
    <dgm:pt modelId="{AEF2ABCA-B879-4044-821A-29353B47664E}" type="pres">
      <dgm:prSet presAssocID="{19667187-FB06-40CC-992C-8571329BC527}" presName="ParentBackground" presStyleLbl="fgAcc1" presStyleIdx="2" presStyleCnt="4"/>
      <dgm:spPr/>
    </dgm:pt>
    <dgm:pt modelId="{B9F5AA2D-5070-4AA2-99EC-D1D6CFF4E636}" type="pres">
      <dgm:prSet presAssocID="{19667187-FB06-40CC-992C-8571329BC527}" presName="Parent2" presStyleLbl="revTx" presStyleIdx="0" presStyleCnt="0">
        <dgm:presLayoutVars>
          <dgm:chMax val="1"/>
          <dgm:chPref val="1"/>
          <dgm:bulletEnabled val="1"/>
        </dgm:presLayoutVars>
      </dgm:prSet>
      <dgm:spPr/>
    </dgm:pt>
    <dgm:pt modelId="{8B63B8C7-7994-4A61-9C56-74EECDF3C77F}" type="pres">
      <dgm:prSet presAssocID="{9A059ACA-D010-4DA1-8E09-2BDBCEF06D35}" presName="Accent1" presStyleCnt="0"/>
      <dgm:spPr/>
    </dgm:pt>
    <dgm:pt modelId="{3D115A5D-6156-423A-B8A0-FB4EB6826C01}" type="pres">
      <dgm:prSet presAssocID="{9A059ACA-D010-4DA1-8E09-2BDBCEF06D35}" presName="Accent" presStyleLbl="node1" presStyleIdx="3" presStyleCnt="4"/>
      <dgm:spPr/>
    </dgm:pt>
    <dgm:pt modelId="{F36F5FAB-B008-4F50-87EB-3888CDBF1575}" type="pres">
      <dgm:prSet presAssocID="{9A059ACA-D010-4DA1-8E09-2BDBCEF06D35}" presName="ParentBackground1" presStyleCnt="0"/>
      <dgm:spPr/>
    </dgm:pt>
    <dgm:pt modelId="{6778CB8C-7142-4EDA-8A59-3DB0CC457370}" type="pres">
      <dgm:prSet presAssocID="{9A059ACA-D010-4DA1-8E09-2BDBCEF06D35}" presName="ParentBackground" presStyleLbl="fgAcc1" presStyleIdx="3" presStyleCnt="4"/>
      <dgm:spPr/>
    </dgm:pt>
    <dgm:pt modelId="{B0164CE4-E67D-4842-9F87-1F17F5F0B886}" type="pres">
      <dgm:prSet presAssocID="{9A059ACA-D010-4DA1-8E09-2BDBCEF06D35}" presName="Parent1" presStyleLbl="revTx" presStyleIdx="0" presStyleCnt="0">
        <dgm:presLayoutVars>
          <dgm:chMax val="1"/>
          <dgm:chPref val="1"/>
          <dgm:bulletEnabled val="1"/>
        </dgm:presLayoutVars>
      </dgm:prSet>
      <dgm:spPr/>
    </dgm:pt>
  </dgm:ptLst>
  <dgm:cxnLst>
    <dgm:cxn modelId="{0C0A5703-9905-4874-9CDB-DA63476244CD}" type="presOf" srcId="{19667187-FB06-40CC-992C-8571329BC527}" destId="{B9F5AA2D-5070-4AA2-99EC-D1D6CFF4E636}" srcOrd="1" destOrd="0" presId="urn:microsoft.com/office/officeart/2011/layout/CircleProcess"/>
    <dgm:cxn modelId="{7774760A-F93D-42E1-AFF6-7DF2B7B0199A}" type="presOf" srcId="{9A059ACA-D010-4DA1-8E09-2BDBCEF06D35}" destId="{B0164CE4-E67D-4842-9F87-1F17F5F0B886}" srcOrd="1" destOrd="0" presId="urn:microsoft.com/office/officeart/2011/layout/CircleProcess"/>
    <dgm:cxn modelId="{F5FA530D-D1A7-4AE4-A3D9-1296F13AE544}" srcId="{191D637C-3B6D-45AA-BEC5-4CB58D912C04}" destId="{888AE1B9-5465-41CE-A3B0-08A0061F2CDC}" srcOrd="2" destOrd="0" parTransId="{FC068C0F-73CF-4E2E-B530-8F78A2449698}" sibTransId="{A59F94CA-4193-4FF4-A906-873C0FF86A7B}"/>
    <dgm:cxn modelId="{E190CB17-1259-43F1-A587-B15C4CBBDC5A}" type="presOf" srcId="{9A059ACA-D010-4DA1-8E09-2BDBCEF06D35}" destId="{6778CB8C-7142-4EDA-8A59-3DB0CC457370}" srcOrd="0" destOrd="0" presId="urn:microsoft.com/office/officeart/2011/layout/CircleProcess"/>
    <dgm:cxn modelId="{19A6F530-934F-4F1E-85C5-1E4F918FFDB8}" type="presOf" srcId="{888AE1B9-5465-41CE-A3B0-08A0061F2CDC}" destId="{EFDA43E0-50EC-4589-8573-EF9910FADF6C}" srcOrd="1" destOrd="0" presId="urn:microsoft.com/office/officeart/2011/layout/CircleProcess"/>
    <dgm:cxn modelId="{FFACB783-9F0B-4C96-BCE5-93386D368E76}" srcId="{191D637C-3B6D-45AA-BEC5-4CB58D912C04}" destId="{19667187-FB06-40CC-992C-8571329BC527}" srcOrd="1" destOrd="0" parTransId="{02D96BB3-DEE3-406B-98ED-496083207ED8}" sibTransId="{87AE3B24-A2AA-4DBA-8320-45F0B9F46776}"/>
    <dgm:cxn modelId="{30EB088B-6829-4170-B6FA-29D316231A6D}" type="presOf" srcId="{191D637C-3B6D-45AA-BEC5-4CB58D912C04}" destId="{0CC61257-3397-42F5-B423-E11E004D653E}" srcOrd="0" destOrd="0" presId="urn:microsoft.com/office/officeart/2011/layout/CircleProcess"/>
    <dgm:cxn modelId="{2D6FF5B1-8AD4-4551-B908-42CCA74A6A40}" type="presOf" srcId="{22CA50A0-0C25-45BE-8861-9D81BDD09E38}" destId="{A118FAFE-CFB5-47AA-9CF9-E7A39936388F}" srcOrd="0" destOrd="0" presId="urn:microsoft.com/office/officeart/2011/layout/CircleProcess"/>
    <dgm:cxn modelId="{AF8380BD-CAF8-40F1-855F-1269A1824F92}" type="presOf" srcId="{19667187-FB06-40CC-992C-8571329BC527}" destId="{AEF2ABCA-B879-4044-821A-29353B47664E}" srcOrd="0" destOrd="0" presId="urn:microsoft.com/office/officeart/2011/layout/CircleProcess"/>
    <dgm:cxn modelId="{1B2DB5C4-B2E4-414E-94A5-CB60399FB8D0}" type="presOf" srcId="{888AE1B9-5465-41CE-A3B0-08A0061F2CDC}" destId="{F35EE53C-D2E5-4023-AAEA-DDCF5F441028}" srcOrd="0" destOrd="0" presId="urn:microsoft.com/office/officeart/2011/layout/CircleProcess"/>
    <dgm:cxn modelId="{D9C31CCB-9B3E-47F6-873E-48CD9696D1B5}" srcId="{191D637C-3B6D-45AA-BEC5-4CB58D912C04}" destId="{9A059ACA-D010-4DA1-8E09-2BDBCEF06D35}" srcOrd="0" destOrd="0" parTransId="{B0DF79AE-5642-4F3A-95D1-556946E7CB6D}" sibTransId="{AB24CD99-0B99-4113-B89D-D535A8770CFE}"/>
    <dgm:cxn modelId="{16FD3ED5-ADD8-4677-A236-29B8F4982511}" srcId="{191D637C-3B6D-45AA-BEC5-4CB58D912C04}" destId="{22CA50A0-0C25-45BE-8861-9D81BDD09E38}" srcOrd="3" destOrd="0" parTransId="{1AC18409-C829-46C0-B2FE-524B09746329}" sibTransId="{3D6729E8-9C70-4A1F-A9B6-CC4BF552740C}"/>
    <dgm:cxn modelId="{6B4AB8FD-9E2D-4475-AB2C-8ABD6A7D2D81}" type="presOf" srcId="{22CA50A0-0C25-45BE-8861-9D81BDD09E38}" destId="{B2036188-8C1B-4D69-BB07-A4EF43DFEB6A}" srcOrd="1" destOrd="0" presId="urn:microsoft.com/office/officeart/2011/layout/CircleProcess"/>
    <dgm:cxn modelId="{C1A7D347-198F-49C6-AD8D-FE0D6C8B6BDA}" type="presParOf" srcId="{0CC61257-3397-42F5-B423-E11E004D653E}" destId="{7B7974AC-3F40-4E84-9FA7-F6CE544390AC}" srcOrd="0" destOrd="0" presId="urn:microsoft.com/office/officeart/2011/layout/CircleProcess"/>
    <dgm:cxn modelId="{14C6B0A3-8056-43B0-A3F3-57B782AAFAC1}" type="presParOf" srcId="{7B7974AC-3F40-4E84-9FA7-F6CE544390AC}" destId="{11EC25D8-6D81-4D17-810F-D5A63B3D73D1}" srcOrd="0" destOrd="0" presId="urn:microsoft.com/office/officeart/2011/layout/CircleProcess"/>
    <dgm:cxn modelId="{291FCB12-4D07-4471-A475-A39C9A0BB695}" type="presParOf" srcId="{0CC61257-3397-42F5-B423-E11E004D653E}" destId="{E42BDF68-CB9B-4F48-B223-DCF4E8013710}" srcOrd="1" destOrd="0" presId="urn:microsoft.com/office/officeart/2011/layout/CircleProcess"/>
    <dgm:cxn modelId="{3CC97D6F-F689-457F-BF8D-057D24A598B2}" type="presParOf" srcId="{E42BDF68-CB9B-4F48-B223-DCF4E8013710}" destId="{A118FAFE-CFB5-47AA-9CF9-E7A39936388F}" srcOrd="0" destOrd="0" presId="urn:microsoft.com/office/officeart/2011/layout/CircleProcess"/>
    <dgm:cxn modelId="{5ACD82E3-2722-4240-924A-0A0E20B3C91D}" type="presParOf" srcId="{0CC61257-3397-42F5-B423-E11E004D653E}" destId="{B2036188-8C1B-4D69-BB07-A4EF43DFEB6A}" srcOrd="2" destOrd="0" presId="urn:microsoft.com/office/officeart/2011/layout/CircleProcess"/>
    <dgm:cxn modelId="{06C92CF8-1BD4-40BB-9678-00D938BADDBC}" type="presParOf" srcId="{0CC61257-3397-42F5-B423-E11E004D653E}" destId="{A9307B62-9BA2-413C-BB9E-6529C4AA3977}" srcOrd="3" destOrd="0" presId="urn:microsoft.com/office/officeart/2011/layout/CircleProcess"/>
    <dgm:cxn modelId="{180D5E8C-E26B-4A12-A1DF-2ACC36CF5BD6}" type="presParOf" srcId="{A9307B62-9BA2-413C-BB9E-6529C4AA3977}" destId="{E0AC3E46-7284-497C-8ABE-559C59F65E6A}" srcOrd="0" destOrd="0" presId="urn:microsoft.com/office/officeart/2011/layout/CircleProcess"/>
    <dgm:cxn modelId="{D5E3BDB7-0215-4D7C-AF3F-CE87D1192B99}" type="presParOf" srcId="{0CC61257-3397-42F5-B423-E11E004D653E}" destId="{42245AEF-8895-40F5-BA32-CF221CE565F5}" srcOrd="4" destOrd="0" presId="urn:microsoft.com/office/officeart/2011/layout/CircleProcess"/>
    <dgm:cxn modelId="{122758FC-AF21-46DB-BD3F-890376FDFAA1}" type="presParOf" srcId="{42245AEF-8895-40F5-BA32-CF221CE565F5}" destId="{F35EE53C-D2E5-4023-AAEA-DDCF5F441028}" srcOrd="0" destOrd="0" presId="urn:microsoft.com/office/officeart/2011/layout/CircleProcess"/>
    <dgm:cxn modelId="{455AC9FF-922B-48A7-88C1-A61A203A4CD9}" type="presParOf" srcId="{0CC61257-3397-42F5-B423-E11E004D653E}" destId="{EFDA43E0-50EC-4589-8573-EF9910FADF6C}" srcOrd="5" destOrd="0" presId="urn:microsoft.com/office/officeart/2011/layout/CircleProcess"/>
    <dgm:cxn modelId="{2BF63FA3-767C-4C62-B36D-528063F662D7}" type="presParOf" srcId="{0CC61257-3397-42F5-B423-E11E004D653E}" destId="{E051BDB7-15C2-41F6-902F-A8760F56D209}" srcOrd="6" destOrd="0" presId="urn:microsoft.com/office/officeart/2011/layout/CircleProcess"/>
    <dgm:cxn modelId="{386E950A-439E-410C-8886-28D87881E686}" type="presParOf" srcId="{E051BDB7-15C2-41F6-902F-A8760F56D209}" destId="{63C35651-5ADD-496B-AB17-71E1F528D78F}" srcOrd="0" destOrd="0" presId="urn:microsoft.com/office/officeart/2011/layout/CircleProcess"/>
    <dgm:cxn modelId="{17350044-C981-4B85-802B-08ECF836C6A0}" type="presParOf" srcId="{0CC61257-3397-42F5-B423-E11E004D653E}" destId="{F39EE0BE-14C9-45DF-9AB7-55511916A025}" srcOrd="7" destOrd="0" presId="urn:microsoft.com/office/officeart/2011/layout/CircleProcess"/>
    <dgm:cxn modelId="{11F76C83-6AFF-440D-A099-16CB70D94B55}" type="presParOf" srcId="{F39EE0BE-14C9-45DF-9AB7-55511916A025}" destId="{AEF2ABCA-B879-4044-821A-29353B47664E}" srcOrd="0" destOrd="0" presId="urn:microsoft.com/office/officeart/2011/layout/CircleProcess"/>
    <dgm:cxn modelId="{94752159-3AAC-4919-906D-1AAF51A0435F}" type="presParOf" srcId="{0CC61257-3397-42F5-B423-E11E004D653E}" destId="{B9F5AA2D-5070-4AA2-99EC-D1D6CFF4E636}" srcOrd="8" destOrd="0" presId="urn:microsoft.com/office/officeart/2011/layout/CircleProcess"/>
    <dgm:cxn modelId="{7BA88D64-C259-4059-B9E1-2FC3176EFB4C}" type="presParOf" srcId="{0CC61257-3397-42F5-B423-E11E004D653E}" destId="{8B63B8C7-7994-4A61-9C56-74EECDF3C77F}" srcOrd="9" destOrd="0" presId="urn:microsoft.com/office/officeart/2011/layout/CircleProcess"/>
    <dgm:cxn modelId="{8CA462A4-DE52-4145-B291-BEA139DDF66B}" type="presParOf" srcId="{8B63B8C7-7994-4A61-9C56-74EECDF3C77F}" destId="{3D115A5D-6156-423A-B8A0-FB4EB6826C01}" srcOrd="0" destOrd="0" presId="urn:microsoft.com/office/officeart/2011/layout/CircleProcess"/>
    <dgm:cxn modelId="{CE79D1EF-07B4-40E7-B158-2DF527B9872A}" type="presParOf" srcId="{0CC61257-3397-42F5-B423-E11E004D653E}" destId="{F36F5FAB-B008-4F50-87EB-3888CDBF1575}" srcOrd="10" destOrd="0" presId="urn:microsoft.com/office/officeart/2011/layout/CircleProcess"/>
    <dgm:cxn modelId="{A1EA142B-E99B-480E-A7BB-DBB8F322B1FA}" type="presParOf" srcId="{F36F5FAB-B008-4F50-87EB-3888CDBF1575}" destId="{6778CB8C-7142-4EDA-8A59-3DB0CC457370}" srcOrd="0" destOrd="0" presId="urn:microsoft.com/office/officeart/2011/layout/CircleProcess"/>
    <dgm:cxn modelId="{68DB3157-92A6-4580-93CE-7473C27A3834}" type="presParOf" srcId="{0CC61257-3397-42F5-B423-E11E004D653E}" destId="{B0164CE4-E67D-4842-9F87-1F17F5F0B886}"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97830-A1FE-44C6-9E84-76619D45EF57}" type="doc">
      <dgm:prSet loTypeId="urn:microsoft.com/office/officeart/2005/8/layout/arrow2" loCatId="process" qsTypeId="urn:microsoft.com/office/officeart/2005/8/quickstyle/simple1" qsCatId="simple" csTypeId="urn:microsoft.com/office/officeart/2005/8/colors/accent1_2" csCatId="accent1" phldr="1"/>
      <dgm:spPr/>
    </dgm:pt>
    <dgm:pt modelId="{82B312E8-5C35-48BC-978A-F9C73895E987}">
      <dgm:prSet phldrT="[Text]" custT="1"/>
      <dgm:spPr>
        <a:ln cmpd="sng">
          <a:noFill/>
        </a:ln>
      </dgm:spPr>
      <dgm:t>
        <a:bodyPr/>
        <a:lstStyle/>
        <a:p>
          <a:r>
            <a:rPr lang="en-US" sz="1000" b="1">
              <a:solidFill>
                <a:srgbClr val="03181C"/>
              </a:solidFill>
            </a:rPr>
            <a:t>COMPLETION OF THE 1</a:t>
          </a:r>
          <a:r>
            <a:rPr lang="en-US" sz="1000" b="1" baseline="30000">
              <a:solidFill>
                <a:srgbClr val="03181C"/>
              </a:solidFill>
            </a:rPr>
            <a:t>ST</a:t>
          </a:r>
          <a:r>
            <a:rPr lang="en-US" sz="1000" b="1">
              <a:solidFill>
                <a:srgbClr val="03181C"/>
              </a:solidFill>
            </a:rPr>
            <a:t> COMPREHENSIVE REVIEW OF ALL MULTISECTOR NEEDS ANALYSIS</a:t>
          </a:r>
          <a:endParaRPr lang="en-US" sz="1000" b="1"/>
        </a:p>
      </dgm:t>
    </dgm:pt>
    <dgm:pt modelId="{D8A34D99-33CD-4463-ABB8-1E1AC23B4288}" type="parTrans" cxnId="{35DDE998-1555-426B-A5BA-5E3C570B4723}">
      <dgm:prSet/>
      <dgm:spPr/>
      <dgm:t>
        <a:bodyPr/>
        <a:lstStyle/>
        <a:p>
          <a:endParaRPr lang="en-US"/>
        </a:p>
      </dgm:t>
    </dgm:pt>
    <dgm:pt modelId="{DE4F47AA-046B-4B48-AA03-102B9BE3282D}" type="sibTrans" cxnId="{35DDE998-1555-426B-A5BA-5E3C570B4723}">
      <dgm:prSet/>
      <dgm:spPr/>
      <dgm:t>
        <a:bodyPr/>
        <a:lstStyle/>
        <a:p>
          <a:endParaRPr lang="en-US"/>
        </a:p>
      </dgm:t>
    </dgm:pt>
    <dgm:pt modelId="{67D1F51A-F21C-42D6-94B2-5EF412337019}">
      <dgm:prSet phldrT="[Text]" custT="1"/>
      <dgm:spPr>
        <a:ln>
          <a:noFill/>
        </a:ln>
      </dgm:spPr>
      <dgm:t>
        <a:bodyPr/>
        <a:lstStyle/>
        <a:p>
          <a:r>
            <a:rPr lang="en-US" sz="1000" b="1">
              <a:solidFill>
                <a:srgbClr val="03181C"/>
              </a:solidFill>
            </a:rPr>
            <a:t>FINALIZATION OF THE JIAF CONCEPTUAL FRAMEWORK</a:t>
          </a:r>
          <a:endParaRPr lang="en-US" sz="1000" b="1"/>
        </a:p>
      </dgm:t>
    </dgm:pt>
    <dgm:pt modelId="{95382E94-5E39-4D9C-B930-1203C58A394C}" type="parTrans" cxnId="{3F1FB5E5-2DE4-4A90-97A4-63E77B48CF99}">
      <dgm:prSet/>
      <dgm:spPr/>
      <dgm:t>
        <a:bodyPr/>
        <a:lstStyle/>
        <a:p>
          <a:endParaRPr lang="en-US"/>
        </a:p>
      </dgm:t>
    </dgm:pt>
    <dgm:pt modelId="{54C63BE3-0E68-4F20-A6DE-ABAEAB436206}" type="sibTrans" cxnId="{3F1FB5E5-2DE4-4A90-97A4-63E77B48CF99}">
      <dgm:prSet/>
      <dgm:spPr/>
      <dgm:t>
        <a:bodyPr/>
        <a:lstStyle/>
        <a:p>
          <a:endParaRPr lang="en-US"/>
        </a:p>
      </dgm:t>
    </dgm:pt>
    <dgm:pt modelId="{4AC68510-EE04-4319-ABA0-813BBB0FB556}">
      <dgm:prSet phldrT="[Text]" custT="1"/>
      <dgm:spPr>
        <a:noFill/>
        <a:ln>
          <a:noFill/>
        </a:ln>
      </dgm:spPr>
      <dgm:t>
        <a:bodyPr/>
        <a:lstStyle/>
        <a:p>
          <a:r>
            <a:rPr lang="en-US" sz="1000" b="1">
              <a:solidFill>
                <a:srgbClr val="03181C"/>
              </a:solidFill>
            </a:rPr>
            <a:t>FIELD TESTING OF THE JIAF CONCEPTUAL FRAMEWORK IN SUPPORT OF HUMANITARIAN NEEDS OVERVIEWS IN NIGERIA, CAR AND MALI</a:t>
          </a:r>
        </a:p>
      </dgm:t>
    </dgm:pt>
    <dgm:pt modelId="{256A9D8F-86D4-439B-9CB0-8C7C99B92937}" type="parTrans" cxnId="{190D0BCA-AC0E-45EB-A482-7B5DC06F45D6}">
      <dgm:prSet/>
      <dgm:spPr/>
      <dgm:t>
        <a:bodyPr/>
        <a:lstStyle/>
        <a:p>
          <a:endParaRPr lang="en-US"/>
        </a:p>
      </dgm:t>
    </dgm:pt>
    <dgm:pt modelId="{FAF3B921-81B6-4789-A7B3-CA2C380A2DB3}" type="sibTrans" cxnId="{190D0BCA-AC0E-45EB-A482-7B5DC06F45D6}">
      <dgm:prSet/>
      <dgm:spPr/>
      <dgm:t>
        <a:bodyPr/>
        <a:lstStyle/>
        <a:p>
          <a:endParaRPr lang="en-US"/>
        </a:p>
      </dgm:t>
    </dgm:pt>
    <dgm:pt modelId="{BCDA8F3E-C2DB-4BA0-83C7-71DAADCAD82E}" type="pres">
      <dgm:prSet presAssocID="{84997830-A1FE-44C6-9E84-76619D45EF57}" presName="arrowDiagram" presStyleCnt="0">
        <dgm:presLayoutVars>
          <dgm:chMax val="5"/>
          <dgm:dir/>
          <dgm:resizeHandles val="exact"/>
        </dgm:presLayoutVars>
      </dgm:prSet>
      <dgm:spPr/>
    </dgm:pt>
    <dgm:pt modelId="{38E695BC-4319-4B46-81FE-167DEBBF50E4}" type="pres">
      <dgm:prSet presAssocID="{84997830-A1FE-44C6-9E84-76619D45EF57}" presName="arrow" presStyleLbl="bgShp" presStyleIdx="0" presStyleCnt="1" custLinFactNeighborX="-8786" custLinFactNeighborY="-323"/>
      <dgm:spPr/>
    </dgm:pt>
    <dgm:pt modelId="{9D71374C-D6FB-4223-8076-94F6158D9B6F}" type="pres">
      <dgm:prSet presAssocID="{84997830-A1FE-44C6-9E84-76619D45EF57}" presName="arrowDiagram3" presStyleCnt="0"/>
      <dgm:spPr/>
    </dgm:pt>
    <dgm:pt modelId="{CE99E063-7EBB-44AE-B905-5E2DB7BA129C}" type="pres">
      <dgm:prSet presAssocID="{82B312E8-5C35-48BC-978A-F9C73895E987}" presName="bullet3a" presStyleLbl="node1" presStyleIdx="0" presStyleCnt="3" custLinFactX="-200000" custLinFactY="74905" custLinFactNeighborX="-282160" custLinFactNeighborY="100000"/>
      <dgm:spPr/>
    </dgm:pt>
    <dgm:pt modelId="{5604C275-BD9F-4B28-BA8F-77726C53EB86}" type="pres">
      <dgm:prSet presAssocID="{82B312E8-5C35-48BC-978A-F9C73895E987}" presName="textBox3a" presStyleLbl="revTx" presStyleIdx="0" presStyleCnt="3" custScaleX="116652" custScaleY="57083" custLinFactNeighborX="-83552" custLinFactNeighborY="-65235">
        <dgm:presLayoutVars>
          <dgm:bulletEnabled val="1"/>
        </dgm:presLayoutVars>
      </dgm:prSet>
      <dgm:spPr/>
    </dgm:pt>
    <dgm:pt modelId="{53FFC2B1-26DB-4810-8F8B-471DD2F05C3A}" type="pres">
      <dgm:prSet presAssocID="{67D1F51A-F21C-42D6-94B2-5EF412337019}" presName="bullet3b" presStyleLbl="node1" presStyleIdx="1" presStyleCnt="3" custLinFactX="-100000" custLinFactNeighborX="-137711" custLinFactNeighborY="86168"/>
      <dgm:spPr/>
    </dgm:pt>
    <dgm:pt modelId="{0E648553-8EAB-4FBD-88E4-9CAA7224CC31}" type="pres">
      <dgm:prSet presAssocID="{67D1F51A-F21C-42D6-94B2-5EF412337019}" presName="textBox3b" presStyleLbl="revTx" presStyleIdx="1" presStyleCnt="3" custScaleY="22159" custLinFactNeighborX="-96649" custLinFactNeighborY="-59140">
        <dgm:presLayoutVars>
          <dgm:bulletEnabled val="1"/>
        </dgm:presLayoutVars>
      </dgm:prSet>
      <dgm:spPr/>
    </dgm:pt>
    <dgm:pt modelId="{E4F3AF0C-DCB3-408A-9BF2-3D351D2DB2D8}" type="pres">
      <dgm:prSet presAssocID="{4AC68510-EE04-4319-ABA0-813BBB0FB556}" presName="bullet3c" presStyleLbl="node1" presStyleIdx="2" presStyleCnt="3" custLinFactX="-100000" custLinFactNeighborX="-157045" custLinFactNeighborY="51296"/>
      <dgm:spPr>
        <a:blipFill rotWithShape="0">
          <a:blip xmlns:r="http://schemas.openxmlformats.org/officeDocument/2006/relationships" r:embed="rId1"/>
          <a:stretch>
            <a:fillRect/>
          </a:stretch>
        </a:blipFill>
      </dgm:spPr>
    </dgm:pt>
    <dgm:pt modelId="{5D8B264C-5F52-42FB-8E72-85A599614FDE}" type="pres">
      <dgm:prSet presAssocID="{4AC68510-EE04-4319-ABA0-813BBB0FB556}" presName="textBox3c" presStyleLbl="revTx" presStyleIdx="2" presStyleCnt="3" custScaleX="154915" custScaleY="36181" custLinFactX="-6405" custLinFactNeighborX="-100000" custLinFactNeighborY="-16743">
        <dgm:presLayoutVars>
          <dgm:bulletEnabled val="1"/>
        </dgm:presLayoutVars>
      </dgm:prSet>
      <dgm:spPr/>
    </dgm:pt>
  </dgm:ptLst>
  <dgm:cxnLst>
    <dgm:cxn modelId="{A233A564-D318-40ED-9FC3-1D01D713F079}" type="presOf" srcId="{84997830-A1FE-44C6-9E84-76619D45EF57}" destId="{BCDA8F3E-C2DB-4BA0-83C7-71DAADCAD82E}" srcOrd="0" destOrd="0" presId="urn:microsoft.com/office/officeart/2005/8/layout/arrow2"/>
    <dgm:cxn modelId="{E7C0D28D-B1D6-4DE5-B845-5E3A2D4CE26D}" type="presOf" srcId="{4AC68510-EE04-4319-ABA0-813BBB0FB556}" destId="{5D8B264C-5F52-42FB-8E72-85A599614FDE}" srcOrd="0" destOrd="0" presId="urn:microsoft.com/office/officeart/2005/8/layout/arrow2"/>
    <dgm:cxn modelId="{5730ED8E-4696-46B9-BA58-8B23FAA79DCC}" type="presOf" srcId="{82B312E8-5C35-48BC-978A-F9C73895E987}" destId="{5604C275-BD9F-4B28-BA8F-77726C53EB86}" srcOrd="0" destOrd="0" presId="urn:microsoft.com/office/officeart/2005/8/layout/arrow2"/>
    <dgm:cxn modelId="{35DDE998-1555-426B-A5BA-5E3C570B4723}" srcId="{84997830-A1FE-44C6-9E84-76619D45EF57}" destId="{82B312E8-5C35-48BC-978A-F9C73895E987}" srcOrd="0" destOrd="0" parTransId="{D8A34D99-33CD-4463-ABB8-1E1AC23B4288}" sibTransId="{DE4F47AA-046B-4B48-AA03-102B9BE3282D}"/>
    <dgm:cxn modelId="{953119C6-3762-4987-AD7D-516673DCCA47}" type="presOf" srcId="{67D1F51A-F21C-42D6-94B2-5EF412337019}" destId="{0E648553-8EAB-4FBD-88E4-9CAA7224CC31}" srcOrd="0" destOrd="0" presId="urn:microsoft.com/office/officeart/2005/8/layout/arrow2"/>
    <dgm:cxn modelId="{190D0BCA-AC0E-45EB-A482-7B5DC06F45D6}" srcId="{84997830-A1FE-44C6-9E84-76619D45EF57}" destId="{4AC68510-EE04-4319-ABA0-813BBB0FB556}" srcOrd="2" destOrd="0" parTransId="{256A9D8F-86D4-439B-9CB0-8C7C99B92937}" sibTransId="{FAF3B921-81B6-4789-A7B3-CA2C380A2DB3}"/>
    <dgm:cxn modelId="{3F1FB5E5-2DE4-4A90-97A4-63E77B48CF99}" srcId="{84997830-A1FE-44C6-9E84-76619D45EF57}" destId="{67D1F51A-F21C-42D6-94B2-5EF412337019}" srcOrd="1" destOrd="0" parTransId="{95382E94-5E39-4D9C-B930-1203C58A394C}" sibTransId="{54C63BE3-0E68-4F20-A6DE-ABAEAB436206}"/>
    <dgm:cxn modelId="{64596FE7-8862-40CA-9083-F69BA7E08BB8}" type="presParOf" srcId="{BCDA8F3E-C2DB-4BA0-83C7-71DAADCAD82E}" destId="{38E695BC-4319-4B46-81FE-167DEBBF50E4}" srcOrd="0" destOrd="0" presId="urn:microsoft.com/office/officeart/2005/8/layout/arrow2"/>
    <dgm:cxn modelId="{42CE06A1-F9AC-455B-A90C-51AEA59CE082}" type="presParOf" srcId="{BCDA8F3E-C2DB-4BA0-83C7-71DAADCAD82E}" destId="{9D71374C-D6FB-4223-8076-94F6158D9B6F}" srcOrd="1" destOrd="0" presId="urn:microsoft.com/office/officeart/2005/8/layout/arrow2"/>
    <dgm:cxn modelId="{9A28ACC3-7260-490F-82BF-5AF85A3FB644}" type="presParOf" srcId="{9D71374C-D6FB-4223-8076-94F6158D9B6F}" destId="{CE99E063-7EBB-44AE-B905-5E2DB7BA129C}" srcOrd="0" destOrd="0" presId="urn:microsoft.com/office/officeart/2005/8/layout/arrow2"/>
    <dgm:cxn modelId="{6DC41129-638A-4B3B-9E7D-10BF0ED7E0F4}" type="presParOf" srcId="{9D71374C-D6FB-4223-8076-94F6158D9B6F}" destId="{5604C275-BD9F-4B28-BA8F-77726C53EB86}" srcOrd="1" destOrd="0" presId="urn:microsoft.com/office/officeart/2005/8/layout/arrow2"/>
    <dgm:cxn modelId="{C69C96E2-CC4A-4377-A1CC-CAFDCA5E3BD5}" type="presParOf" srcId="{9D71374C-D6FB-4223-8076-94F6158D9B6F}" destId="{53FFC2B1-26DB-4810-8F8B-471DD2F05C3A}" srcOrd="2" destOrd="0" presId="urn:microsoft.com/office/officeart/2005/8/layout/arrow2"/>
    <dgm:cxn modelId="{FB06CFC2-1F44-4FD1-8478-E1FE415CF913}" type="presParOf" srcId="{9D71374C-D6FB-4223-8076-94F6158D9B6F}" destId="{0E648553-8EAB-4FBD-88E4-9CAA7224CC31}" srcOrd="3" destOrd="0" presId="urn:microsoft.com/office/officeart/2005/8/layout/arrow2"/>
    <dgm:cxn modelId="{8C030F08-B8DE-435B-A0B9-CB1ED7CEF08C}" type="presParOf" srcId="{9D71374C-D6FB-4223-8076-94F6158D9B6F}" destId="{E4F3AF0C-DCB3-408A-9BF2-3D351D2DB2D8}" srcOrd="4" destOrd="0" presId="urn:microsoft.com/office/officeart/2005/8/layout/arrow2"/>
    <dgm:cxn modelId="{48CD3FA2-9948-4012-BEDA-EAC5A883FC7E}" type="presParOf" srcId="{9D71374C-D6FB-4223-8076-94F6158D9B6F}" destId="{5D8B264C-5F52-42FB-8E72-85A599614FD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44CD9-9126-4C8B-8C52-BB327DE9714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8140F1B-13EA-4DFA-A2B1-59597C1DDD0D}">
      <dgm:prSet phldrT="[Text]"/>
      <dgm:spPr/>
      <dgm:t>
        <a:bodyPr/>
        <a:lstStyle/>
        <a:p>
          <a:r>
            <a:rPr lang="en-US" b="1"/>
            <a:t>FINALIZATION</a:t>
          </a:r>
        </a:p>
      </dgm:t>
    </dgm:pt>
    <dgm:pt modelId="{84BAEFD4-F38C-469B-9D22-646A60E7A2F0}" type="parTrans" cxnId="{B437541C-AE0E-42BE-922D-778997B4B603}">
      <dgm:prSet/>
      <dgm:spPr/>
      <dgm:t>
        <a:bodyPr/>
        <a:lstStyle/>
        <a:p>
          <a:endParaRPr lang="en-US"/>
        </a:p>
      </dgm:t>
    </dgm:pt>
    <dgm:pt modelId="{1AE998C3-3FDF-4826-9BF0-03C8ED0BBEC6}" type="sibTrans" cxnId="{B437541C-AE0E-42BE-922D-778997B4B603}">
      <dgm:prSet/>
      <dgm:spPr/>
      <dgm:t>
        <a:bodyPr/>
        <a:lstStyle/>
        <a:p>
          <a:endParaRPr lang="en-US"/>
        </a:p>
      </dgm:t>
    </dgm:pt>
    <dgm:pt modelId="{F8419C6F-FEE9-4D4D-80A8-12881F461768}">
      <dgm:prSet phldrT="[Text]" custT="1"/>
      <dgm:spPr/>
      <dgm:t>
        <a:bodyPr/>
        <a:lstStyle/>
        <a:p>
          <a:r>
            <a:rPr lang="en-US" sz="1200" dirty="0">
              <a:solidFill>
                <a:srgbClr val="03181C"/>
              </a:solidFill>
            </a:rPr>
            <a:t>Awareness and building acceptance of the methodology</a:t>
          </a:r>
          <a:endParaRPr lang="en-US" sz="1200" dirty="0"/>
        </a:p>
      </dgm:t>
    </dgm:pt>
    <dgm:pt modelId="{75A36EB7-A124-436F-88F5-620A6B178514}" type="parTrans" cxnId="{A7CBC453-DD07-4D70-8FE8-3FAA6DAC77AA}">
      <dgm:prSet/>
      <dgm:spPr/>
      <dgm:t>
        <a:bodyPr/>
        <a:lstStyle/>
        <a:p>
          <a:endParaRPr lang="en-US"/>
        </a:p>
      </dgm:t>
    </dgm:pt>
    <dgm:pt modelId="{1BEEB7AB-D1AD-4D90-B466-7039AF606C36}" type="sibTrans" cxnId="{A7CBC453-DD07-4D70-8FE8-3FAA6DAC77AA}">
      <dgm:prSet/>
      <dgm:spPr/>
      <dgm:t>
        <a:bodyPr/>
        <a:lstStyle/>
        <a:p>
          <a:endParaRPr lang="en-US"/>
        </a:p>
      </dgm:t>
    </dgm:pt>
    <dgm:pt modelId="{0931890B-181F-4F0E-8619-315C8E5C53A7}">
      <dgm:prSet phldrT="[Text]" custT="1"/>
      <dgm:spPr/>
      <dgm:t>
        <a:bodyPr/>
        <a:lstStyle/>
        <a:p>
          <a:r>
            <a:rPr lang="en-US" sz="1200" dirty="0">
              <a:solidFill>
                <a:srgbClr val="03181C"/>
              </a:solidFill>
            </a:rPr>
            <a:t>Guidance and tools to support in-country Inter-Cluster Coordination Working Groups</a:t>
          </a:r>
          <a:endParaRPr lang="en-US" sz="1200" dirty="0"/>
        </a:p>
      </dgm:t>
    </dgm:pt>
    <dgm:pt modelId="{EE2A5192-C936-4EB1-8F2A-83C6B959F00D}" type="parTrans" cxnId="{369BC3B5-43DC-4A25-A4E0-E6204CA6F952}">
      <dgm:prSet/>
      <dgm:spPr/>
      <dgm:t>
        <a:bodyPr/>
        <a:lstStyle/>
        <a:p>
          <a:endParaRPr lang="en-US"/>
        </a:p>
      </dgm:t>
    </dgm:pt>
    <dgm:pt modelId="{B5C0793E-7F50-4A3A-A9BA-C9B5FE4DBBBD}" type="sibTrans" cxnId="{369BC3B5-43DC-4A25-A4E0-E6204CA6F952}">
      <dgm:prSet/>
      <dgm:spPr/>
      <dgm:t>
        <a:bodyPr/>
        <a:lstStyle/>
        <a:p>
          <a:endParaRPr lang="en-US"/>
        </a:p>
      </dgm:t>
    </dgm:pt>
    <dgm:pt modelId="{98546222-CC14-4406-BAC9-F28344CF5679}">
      <dgm:prSet phldrT="[Text]"/>
      <dgm:spPr/>
      <dgm:t>
        <a:bodyPr/>
        <a:lstStyle/>
        <a:p>
          <a:r>
            <a:rPr lang="en-US" b="1"/>
            <a:t>VALIDATION</a:t>
          </a:r>
        </a:p>
      </dgm:t>
    </dgm:pt>
    <dgm:pt modelId="{F981896C-AD49-4816-B177-E04E240BAF66}" type="parTrans" cxnId="{EACAD58F-919A-42EA-976C-F3AC4462F6C1}">
      <dgm:prSet/>
      <dgm:spPr/>
      <dgm:t>
        <a:bodyPr/>
        <a:lstStyle/>
        <a:p>
          <a:endParaRPr lang="en-US"/>
        </a:p>
      </dgm:t>
    </dgm:pt>
    <dgm:pt modelId="{B1C2E0EB-274B-4F99-AD74-8CC7C91F22E3}" type="sibTrans" cxnId="{EACAD58F-919A-42EA-976C-F3AC4462F6C1}">
      <dgm:prSet/>
      <dgm:spPr/>
      <dgm:t>
        <a:bodyPr/>
        <a:lstStyle/>
        <a:p>
          <a:endParaRPr lang="en-US"/>
        </a:p>
      </dgm:t>
    </dgm:pt>
    <dgm:pt modelId="{82D64EF9-8D19-46DC-9BD1-E8A1F6E1AFAC}">
      <dgm:prSet phldrT="[Text]" custT="1"/>
      <dgm:spPr/>
      <dgm:t>
        <a:bodyPr/>
        <a:lstStyle/>
        <a:p>
          <a:r>
            <a:rPr lang="en-US" sz="1400" dirty="0">
              <a:solidFill>
                <a:srgbClr val="03181C"/>
              </a:solidFill>
            </a:rPr>
            <a:t>Further field testing, comprehensive peer review, feedback and lessons learned</a:t>
          </a:r>
          <a:endParaRPr lang="en-US" sz="1400" dirty="0"/>
        </a:p>
      </dgm:t>
    </dgm:pt>
    <dgm:pt modelId="{CFB8F4B3-8C7F-48BC-BE15-72738337032B}" type="parTrans" cxnId="{1BA7EF42-FE45-44D0-B8DF-33513ADA70F3}">
      <dgm:prSet/>
      <dgm:spPr/>
      <dgm:t>
        <a:bodyPr/>
        <a:lstStyle/>
        <a:p>
          <a:endParaRPr lang="en-US"/>
        </a:p>
      </dgm:t>
    </dgm:pt>
    <dgm:pt modelId="{97BACF7A-1D2C-4913-980B-DFB799EDB6F5}" type="sibTrans" cxnId="{1BA7EF42-FE45-44D0-B8DF-33513ADA70F3}">
      <dgm:prSet/>
      <dgm:spPr/>
      <dgm:t>
        <a:bodyPr/>
        <a:lstStyle/>
        <a:p>
          <a:endParaRPr lang="en-US"/>
        </a:p>
      </dgm:t>
    </dgm:pt>
    <dgm:pt modelId="{A135830C-924B-4540-A872-5C756D241DF4}">
      <dgm:prSet phldrT="[Text]"/>
      <dgm:spPr/>
      <dgm:t>
        <a:bodyPr/>
        <a:lstStyle/>
        <a:p>
          <a:r>
            <a:rPr lang="en-US" b="1"/>
            <a:t>FACILITATION</a:t>
          </a:r>
        </a:p>
      </dgm:t>
    </dgm:pt>
    <dgm:pt modelId="{F9DC0762-2B7C-4A4C-A11A-24552C54FCE6}" type="parTrans" cxnId="{6663CCA0-D630-4182-9552-4EE58F2574CC}">
      <dgm:prSet/>
      <dgm:spPr/>
      <dgm:t>
        <a:bodyPr/>
        <a:lstStyle/>
        <a:p>
          <a:endParaRPr lang="en-US"/>
        </a:p>
      </dgm:t>
    </dgm:pt>
    <dgm:pt modelId="{46F8A236-9419-4F63-B993-72E19975528B}" type="sibTrans" cxnId="{6663CCA0-D630-4182-9552-4EE58F2574CC}">
      <dgm:prSet/>
      <dgm:spPr/>
      <dgm:t>
        <a:bodyPr/>
        <a:lstStyle/>
        <a:p>
          <a:endParaRPr lang="en-US"/>
        </a:p>
      </dgm:t>
    </dgm:pt>
    <dgm:pt modelId="{5B3AAD1D-CE2D-4F2B-BBF0-FE16D7CF0B68}">
      <dgm:prSet phldrT="[Text]" custT="1"/>
      <dgm:spPr/>
      <dgm:t>
        <a:bodyPr/>
        <a:lstStyle/>
        <a:p>
          <a:r>
            <a:rPr lang="en-US" sz="1400" dirty="0">
              <a:solidFill>
                <a:srgbClr val="03181C"/>
              </a:solidFill>
            </a:rPr>
            <a:t>JIAF adoption by a wide-ranging array of stakeholders</a:t>
          </a:r>
        </a:p>
      </dgm:t>
    </dgm:pt>
    <dgm:pt modelId="{01DB940F-FA57-4FBE-B51F-6869768436F3}" type="parTrans" cxnId="{DD0011F4-F4D4-4F83-871E-37F6285ABC46}">
      <dgm:prSet/>
      <dgm:spPr/>
      <dgm:t>
        <a:bodyPr/>
        <a:lstStyle/>
        <a:p>
          <a:endParaRPr lang="en-US"/>
        </a:p>
      </dgm:t>
    </dgm:pt>
    <dgm:pt modelId="{6F1B6CF9-A79B-496F-A57D-54D7B79EE426}" type="sibTrans" cxnId="{DD0011F4-F4D4-4F83-871E-37F6285ABC46}">
      <dgm:prSet/>
      <dgm:spPr/>
      <dgm:t>
        <a:bodyPr/>
        <a:lstStyle/>
        <a:p>
          <a:endParaRPr lang="en-US"/>
        </a:p>
      </dgm:t>
    </dgm:pt>
    <dgm:pt modelId="{B4F1793A-035C-45D3-9675-052CD95D5931}">
      <dgm:prSet phldrT="[Text]" custT="1"/>
      <dgm:spPr/>
      <dgm:t>
        <a:bodyPr/>
        <a:lstStyle/>
        <a:p>
          <a:r>
            <a:rPr lang="en-US" sz="1200" dirty="0">
              <a:solidFill>
                <a:srgbClr val="03181C"/>
              </a:solidFill>
            </a:rPr>
            <a:t>Institutionalization of the JIAF package</a:t>
          </a:r>
          <a:endParaRPr lang="en-US" sz="1200" dirty="0"/>
        </a:p>
      </dgm:t>
    </dgm:pt>
    <dgm:pt modelId="{5C0464F6-72A8-4404-98B9-CD5FE257378A}" type="parTrans" cxnId="{6C0D0AF1-1491-4CD1-A0B4-CEB84276D236}">
      <dgm:prSet/>
      <dgm:spPr/>
      <dgm:t>
        <a:bodyPr/>
        <a:lstStyle/>
        <a:p>
          <a:endParaRPr lang="en-US"/>
        </a:p>
      </dgm:t>
    </dgm:pt>
    <dgm:pt modelId="{99B7922B-A72E-41D3-B117-AC3B9D3D2551}" type="sibTrans" cxnId="{6C0D0AF1-1491-4CD1-A0B4-CEB84276D236}">
      <dgm:prSet/>
      <dgm:spPr/>
      <dgm:t>
        <a:bodyPr/>
        <a:lstStyle/>
        <a:p>
          <a:endParaRPr lang="en-US"/>
        </a:p>
      </dgm:t>
    </dgm:pt>
    <dgm:pt modelId="{CE10B9C8-5D36-4FE2-A6AC-CFAEA44AD439}" type="pres">
      <dgm:prSet presAssocID="{AD744CD9-9126-4C8B-8C52-BB327DE9714F}" presName="linearFlow" presStyleCnt="0">
        <dgm:presLayoutVars>
          <dgm:dir/>
          <dgm:animLvl val="lvl"/>
          <dgm:resizeHandles val="exact"/>
        </dgm:presLayoutVars>
      </dgm:prSet>
      <dgm:spPr/>
    </dgm:pt>
    <dgm:pt modelId="{53E8A4E0-23EB-45CE-92BD-E9FB51C2740B}" type="pres">
      <dgm:prSet presAssocID="{98140F1B-13EA-4DFA-A2B1-59597C1DDD0D}" presName="composite" presStyleCnt="0"/>
      <dgm:spPr/>
    </dgm:pt>
    <dgm:pt modelId="{2EC5D6C4-F96E-4655-86C1-7F077484E624}" type="pres">
      <dgm:prSet presAssocID="{98140F1B-13EA-4DFA-A2B1-59597C1DDD0D}" presName="parentText" presStyleLbl="alignNode1" presStyleIdx="0" presStyleCnt="3">
        <dgm:presLayoutVars>
          <dgm:chMax val="1"/>
          <dgm:bulletEnabled val="1"/>
        </dgm:presLayoutVars>
      </dgm:prSet>
      <dgm:spPr/>
    </dgm:pt>
    <dgm:pt modelId="{5AD4FA56-DF72-422D-B4FF-B178D6E5CD69}" type="pres">
      <dgm:prSet presAssocID="{98140F1B-13EA-4DFA-A2B1-59597C1DDD0D}" presName="descendantText" presStyleLbl="alignAcc1" presStyleIdx="0" presStyleCnt="3" custLinFactNeighborX="0" custLinFactNeighborY="6982">
        <dgm:presLayoutVars>
          <dgm:bulletEnabled val="1"/>
        </dgm:presLayoutVars>
      </dgm:prSet>
      <dgm:spPr/>
    </dgm:pt>
    <dgm:pt modelId="{6F4767E9-67C0-48E5-849A-2CDB7A0B2161}" type="pres">
      <dgm:prSet presAssocID="{1AE998C3-3FDF-4826-9BF0-03C8ED0BBEC6}" presName="sp" presStyleCnt="0"/>
      <dgm:spPr/>
    </dgm:pt>
    <dgm:pt modelId="{597B332F-E40C-49BC-B2B1-D183D82BD646}" type="pres">
      <dgm:prSet presAssocID="{98546222-CC14-4406-BAC9-F28344CF5679}" presName="composite" presStyleCnt="0"/>
      <dgm:spPr/>
    </dgm:pt>
    <dgm:pt modelId="{33A9E972-561A-4274-AD95-BD059749B05F}" type="pres">
      <dgm:prSet presAssocID="{98546222-CC14-4406-BAC9-F28344CF5679}" presName="parentText" presStyleLbl="alignNode1" presStyleIdx="1" presStyleCnt="3">
        <dgm:presLayoutVars>
          <dgm:chMax val="1"/>
          <dgm:bulletEnabled val="1"/>
        </dgm:presLayoutVars>
      </dgm:prSet>
      <dgm:spPr/>
    </dgm:pt>
    <dgm:pt modelId="{021F4B93-71A8-4F56-AD3D-023DD7C9E3E7}" type="pres">
      <dgm:prSet presAssocID="{98546222-CC14-4406-BAC9-F28344CF5679}" presName="descendantText" presStyleLbl="alignAcc1" presStyleIdx="1" presStyleCnt="3">
        <dgm:presLayoutVars>
          <dgm:bulletEnabled val="1"/>
        </dgm:presLayoutVars>
      </dgm:prSet>
      <dgm:spPr/>
    </dgm:pt>
    <dgm:pt modelId="{6E401619-C309-4285-8A4B-3A8C66D903D6}" type="pres">
      <dgm:prSet presAssocID="{B1C2E0EB-274B-4F99-AD74-8CC7C91F22E3}" presName="sp" presStyleCnt="0"/>
      <dgm:spPr/>
    </dgm:pt>
    <dgm:pt modelId="{F9FCB004-3293-411C-8800-F1EEC19091DA}" type="pres">
      <dgm:prSet presAssocID="{A135830C-924B-4540-A872-5C756D241DF4}" presName="composite" presStyleCnt="0"/>
      <dgm:spPr/>
    </dgm:pt>
    <dgm:pt modelId="{7ACEDCC8-19C5-4C1B-AF6E-7CAC6F831D7E}" type="pres">
      <dgm:prSet presAssocID="{A135830C-924B-4540-A872-5C756D241DF4}" presName="parentText" presStyleLbl="alignNode1" presStyleIdx="2" presStyleCnt="3">
        <dgm:presLayoutVars>
          <dgm:chMax val="1"/>
          <dgm:bulletEnabled val="1"/>
        </dgm:presLayoutVars>
      </dgm:prSet>
      <dgm:spPr/>
    </dgm:pt>
    <dgm:pt modelId="{99E0C31B-9B71-4BAE-A79F-91C338FBCBD3}" type="pres">
      <dgm:prSet presAssocID="{A135830C-924B-4540-A872-5C756D241DF4}" presName="descendantText" presStyleLbl="alignAcc1" presStyleIdx="2" presStyleCnt="3">
        <dgm:presLayoutVars>
          <dgm:bulletEnabled val="1"/>
        </dgm:presLayoutVars>
      </dgm:prSet>
      <dgm:spPr/>
    </dgm:pt>
  </dgm:ptLst>
  <dgm:cxnLst>
    <dgm:cxn modelId="{7FC6DE09-1BD8-4D50-9E9A-5EE42343BB91}" type="presOf" srcId="{AD744CD9-9126-4C8B-8C52-BB327DE9714F}" destId="{CE10B9C8-5D36-4FE2-A6AC-CFAEA44AD439}" srcOrd="0" destOrd="0" presId="urn:microsoft.com/office/officeart/2005/8/layout/chevron2"/>
    <dgm:cxn modelId="{B437541C-AE0E-42BE-922D-778997B4B603}" srcId="{AD744CD9-9126-4C8B-8C52-BB327DE9714F}" destId="{98140F1B-13EA-4DFA-A2B1-59597C1DDD0D}" srcOrd="0" destOrd="0" parTransId="{84BAEFD4-F38C-469B-9D22-646A60E7A2F0}" sibTransId="{1AE998C3-3FDF-4826-9BF0-03C8ED0BBEC6}"/>
    <dgm:cxn modelId="{83B8A42D-58C1-4ED3-B1F5-8D5A51269754}" type="presOf" srcId="{82D64EF9-8D19-46DC-9BD1-E8A1F6E1AFAC}" destId="{021F4B93-71A8-4F56-AD3D-023DD7C9E3E7}" srcOrd="0" destOrd="0" presId="urn:microsoft.com/office/officeart/2005/8/layout/chevron2"/>
    <dgm:cxn modelId="{AD66102E-FE7E-4F98-8097-60071FB9D634}" type="presOf" srcId="{A135830C-924B-4540-A872-5C756D241DF4}" destId="{7ACEDCC8-19C5-4C1B-AF6E-7CAC6F831D7E}" srcOrd="0" destOrd="0" presId="urn:microsoft.com/office/officeart/2005/8/layout/chevron2"/>
    <dgm:cxn modelId="{1BA7EF42-FE45-44D0-B8DF-33513ADA70F3}" srcId="{98546222-CC14-4406-BAC9-F28344CF5679}" destId="{82D64EF9-8D19-46DC-9BD1-E8A1F6E1AFAC}" srcOrd="0" destOrd="0" parTransId="{CFB8F4B3-8C7F-48BC-BE15-72738337032B}" sibTransId="{97BACF7A-1D2C-4913-980B-DFB799EDB6F5}"/>
    <dgm:cxn modelId="{4F091049-B751-40E6-ABAA-F5634C1CE495}" type="presOf" srcId="{98140F1B-13EA-4DFA-A2B1-59597C1DDD0D}" destId="{2EC5D6C4-F96E-4655-86C1-7F077484E624}" srcOrd="0" destOrd="0" presId="urn:microsoft.com/office/officeart/2005/8/layout/chevron2"/>
    <dgm:cxn modelId="{A7CBC453-DD07-4D70-8FE8-3FAA6DAC77AA}" srcId="{98140F1B-13EA-4DFA-A2B1-59597C1DDD0D}" destId="{F8419C6F-FEE9-4D4D-80A8-12881F461768}" srcOrd="0" destOrd="0" parTransId="{75A36EB7-A124-436F-88F5-620A6B178514}" sibTransId="{1BEEB7AB-D1AD-4D90-B466-7039AF606C36}"/>
    <dgm:cxn modelId="{79741B6B-69C4-498B-9139-FAECF31C4ABA}" type="presOf" srcId="{5B3AAD1D-CE2D-4F2B-BBF0-FE16D7CF0B68}" destId="{99E0C31B-9B71-4BAE-A79F-91C338FBCBD3}" srcOrd="0" destOrd="0" presId="urn:microsoft.com/office/officeart/2005/8/layout/chevron2"/>
    <dgm:cxn modelId="{16578772-659A-4177-BA28-9AA253F82B06}" type="presOf" srcId="{98546222-CC14-4406-BAC9-F28344CF5679}" destId="{33A9E972-561A-4274-AD95-BD059749B05F}" srcOrd="0" destOrd="0" presId="urn:microsoft.com/office/officeart/2005/8/layout/chevron2"/>
    <dgm:cxn modelId="{A907DD74-4648-4270-9FCB-5936FCADEB45}" type="presOf" srcId="{0931890B-181F-4F0E-8619-315C8E5C53A7}" destId="{5AD4FA56-DF72-422D-B4FF-B178D6E5CD69}" srcOrd="0" destOrd="1" presId="urn:microsoft.com/office/officeart/2005/8/layout/chevron2"/>
    <dgm:cxn modelId="{A363098C-FFEA-4E41-8958-0F07BEDCB134}" type="presOf" srcId="{F8419C6F-FEE9-4D4D-80A8-12881F461768}" destId="{5AD4FA56-DF72-422D-B4FF-B178D6E5CD69}" srcOrd="0" destOrd="0" presId="urn:microsoft.com/office/officeart/2005/8/layout/chevron2"/>
    <dgm:cxn modelId="{EACAD58F-919A-42EA-976C-F3AC4462F6C1}" srcId="{AD744CD9-9126-4C8B-8C52-BB327DE9714F}" destId="{98546222-CC14-4406-BAC9-F28344CF5679}" srcOrd="1" destOrd="0" parTransId="{F981896C-AD49-4816-B177-E04E240BAF66}" sibTransId="{B1C2E0EB-274B-4F99-AD74-8CC7C91F22E3}"/>
    <dgm:cxn modelId="{6663CCA0-D630-4182-9552-4EE58F2574CC}" srcId="{AD744CD9-9126-4C8B-8C52-BB327DE9714F}" destId="{A135830C-924B-4540-A872-5C756D241DF4}" srcOrd="2" destOrd="0" parTransId="{F9DC0762-2B7C-4A4C-A11A-24552C54FCE6}" sibTransId="{46F8A236-9419-4F63-B993-72E19975528B}"/>
    <dgm:cxn modelId="{369BC3B5-43DC-4A25-A4E0-E6204CA6F952}" srcId="{98140F1B-13EA-4DFA-A2B1-59597C1DDD0D}" destId="{0931890B-181F-4F0E-8619-315C8E5C53A7}" srcOrd="1" destOrd="0" parTransId="{EE2A5192-C936-4EB1-8F2A-83C6B959F00D}" sibTransId="{B5C0793E-7F50-4A3A-A9BA-C9B5FE4DBBBD}"/>
    <dgm:cxn modelId="{2B8E04EC-1421-4043-AC60-D7182F27E121}" type="presOf" srcId="{B4F1793A-035C-45D3-9675-052CD95D5931}" destId="{5AD4FA56-DF72-422D-B4FF-B178D6E5CD69}" srcOrd="0" destOrd="2" presId="urn:microsoft.com/office/officeart/2005/8/layout/chevron2"/>
    <dgm:cxn modelId="{6C0D0AF1-1491-4CD1-A0B4-CEB84276D236}" srcId="{98140F1B-13EA-4DFA-A2B1-59597C1DDD0D}" destId="{B4F1793A-035C-45D3-9675-052CD95D5931}" srcOrd="2" destOrd="0" parTransId="{5C0464F6-72A8-4404-98B9-CD5FE257378A}" sibTransId="{99B7922B-A72E-41D3-B117-AC3B9D3D2551}"/>
    <dgm:cxn modelId="{DD0011F4-F4D4-4F83-871E-37F6285ABC46}" srcId="{A135830C-924B-4540-A872-5C756D241DF4}" destId="{5B3AAD1D-CE2D-4F2B-BBF0-FE16D7CF0B68}" srcOrd="0" destOrd="0" parTransId="{01DB940F-FA57-4FBE-B51F-6869768436F3}" sibTransId="{6F1B6CF9-A79B-496F-A57D-54D7B79EE426}"/>
    <dgm:cxn modelId="{288A1429-4F18-404C-BC64-49296341429A}" type="presParOf" srcId="{CE10B9C8-5D36-4FE2-A6AC-CFAEA44AD439}" destId="{53E8A4E0-23EB-45CE-92BD-E9FB51C2740B}" srcOrd="0" destOrd="0" presId="urn:microsoft.com/office/officeart/2005/8/layout/chevron2"/>
    <dgm:cxn modelId="{6DB06AF1-29E0-467B-8F5D-3915657630A3}" type="presParOf" srcId="{53E8A4E0-23EB-45CE-92BD-E9FB51C2740B}" destId="{2EC5D6C4-F96E-4655-86C1-7F077484E624}" srcOrd="0" destOrd="0" presId="urn:microsoft.com/office/officeart/2005/8/layout/chevron2"/>
    <dgm:cxn modelId="{4DB15150-005A-4F5B-8AF1-47B861572DB9}" type="presParOf" srcId="{53E8A4E0-23EB-45CE-92BD-E9FB51C2740B}" destId="{5AD4FA56-DF72-422D-B4FF-B178D6E5CD69}" srcOrd="1" destOrd="0" presId="urn:microsoft.com/office/officeart/2005/8/layout/chevron2"/>
    <dgm:cxn modelId="{948BCAF3-CA55-49F2-80C2-D7CA7EFA9ED5}" type="presParOf" srcId="{CE10B9C8-5D36-4FE2-A6AC-CFAEA44AD439}" destId="{6F4767E9-67C0-48E5-849A-2CDB7A0B2161}" srcOrd="1" destOrd="0" presId="urn:microsoft.com/office/officeart/2005/8/layout/chevron2"/>
    <dgm:cxn modelId="{30F3E668-190B-4FEF-8FD8-C3EC7EFEF7BF}" type="presParOf" srcId="{CE10B9C8-5D36-4FE2-A6AC-CFAEA44AD439}" destId="{597B332F-E40C-49BC-B2B1-D183D82BD646}" srcOrd="2" destOrd="0" presId="urn:microsoft.com/office/officeart/2005/8/layout/chevron2"/>
    <dgm:cxn modelId="{B34A33BC-1B07-4331-8EE2-5C3E92BC125B}" type="presParOf" srcId="{597B332F-E40C-49BC-B2B1-D183D82BD646}" destId="{33A9E972-561A-4274-AD95-BD059749B05F}" srcOrd="0" destOrd="0" presId="urn:microsoft.com/office/officeart/2005/8/layout/chevron2"/>
    <dgm:cxn modelId="{56CD09D8-99F6-4DB3-B067-9AC06BA670B8}" type="presParOf" srcId="{597B332F-E40C-49BC-B2B1-D183D82BD646}" destId="{021F4B93-71A8-4F56-AD3D-023DD7C9E3E7}" srcOrd="1" destOrd="0" presId="urn:microsoft.com/office/officeart/2005/8/layout/chevron2"/>
    <dgm:cxn modelId="{9BC44A72-2F67-4E46-9093-34A2D331F2CC}" type="presParOf" srcId="{CE10B9C8-5D36-4FE2-A6AC-CFAEA44AD439}" destId="{6E401619-C309-4285-8A4B-3A8C66D903D6}" srcOrd="3" destOrd="0" presId="urn:microsoft.com/office/officeart/2005/8/layout/chevron2"/>
    <dgm:cxn modelId="{C1515B48-1ADD-42F7-B329-AD94B934431D}" type="presParOf" srcId="{CE10B9C8-5D36-4FE2-A6AC-CFAEA44AD439}" destId="{F9FCB004-3293-411C-8800-F1EEC19091DA}" srcOrd="4" destOrd="0" presId="urn:microsoft.com/office/officeart/2005/8/layout/chevron2"/>
    <dgm:cxn modelId="{65582005-460B-4230-8A54-D76015D39000}" type="presParOf" srcId="{F9FCB004-3293-411C-8800-F1EEC19091DA}" destId="{7ACEDCC8-19C5-4C1B-AF6E-7CAC6F831D7E}" srcOrd="0" destOrd="0" presId="urn:microsoft.com/office/officeart/2005/8/layout/chevron2"/>
    <dgm:cxn modelId="{3C832F86-73B3-4AED-8585-24D0A376D7CC}" type="presParOf" srcId="{F9FCB004-3293-411C-8800-F1EEC19091DA}" destId="{99E0C31B-9B71-4BAE-A79F-91C338FBCB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C25D8-6D81-4D17-810F-D5A63B3D73D1}">
      <dsp:nvSpPr>
        <dsp:cNvPr id="0" name=""/>
        <dsp:cNvSpPr/>
      </dsp:nvSpPr>
      <dsp:spPr>
        <a:xfrm>
          <a:off x="4884046" y="509981"/>
          <a:ext cx="1351107" cy="1351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8FAFE-CFB5-47AA-9CF9-E7A39936388F}">
      <dsp:nvSpPr>
        <dsp:cNvPr id="0" name=""/>
        <dsp:cNvSpPr/>
      </dsp:nvSpPr>
      <dsp:spPr>
        <a:xfrm>
          <a:off x="4929237" y="555028"/>
          <a:ext cx="1261304" cy="126108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FOLLOWING UP &amp; MONITORING</a:t>
          </a:r>
        </a:p>
      </dsp:txBody>
      <dsp:txXfrm>
        <a:off x="5109423" y="735216"/>
        <a:ext cx="900931" cy="900705"/>
      </dsp:txXfrm>
    </dsp:sp>
    <dsp:sp modelId="{E0AC3E46-7284-497C-8ABE-559C59F65E6A}">
      <dsp:nvSpPr>
        <dsp:cNvPr id="0" name=""/>
        <dsp:cNvSpPr/>
      </dsp:nvSpPr>
      <dsp:spPr>
        <a:xfrm rot="2700000">
          <a:off x="3481942" y="509885"/>
          <a:ext cx="1351130" cy="13511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EE53C-D2E5-4023-AAEA-DDCF5F441028}">
      <dsp:nvSpPr>
        <dsp:cNvPr id="0" name=""/>
        <dsp:cNvSpPr/>
      </dsp:nvSpPr>
      <dsp:spPr>
        <a:xfrm>
          <a:off x="3532938" y="555028"/>
          <a:ext cx="1261304" cy="126108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ANALYSIS &amp; ACTION PLANNING MEETING</a:t>
          </a:r>
        </a:p>
      </dsp:txBody>
      <dsp:txXfrm>
        <a:off x="3713124" y="735216"/>
        <a:ext cx="900931" cy="900705"/>
      </dsp:txXfrm>
    </dsp:sp>
    <dsp:sp modelId="{63C35651-5ADD-496B-AB17-71E1F528D78F}">
      <dsp:nvSpPr>
        <dsp:cNvPr id="0" name=""/>
        <dsp:cNvSpPr/>
      </dsp:nvSpPr>
      <dsp:spPr>
        <a:xfrm rot="2700000">
          <a:off x="2091436" y="509885"/>
          <a:ext cx="1351130" cy="13511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F2ABCA-B879-4044-821A-29353B47664E}">
      <dsp:nvSpPr>
        <dsp:cNvPr id="0" name=""/>
        <dsp:cNvSpPr/>
      </dsp:nvSpPr>
      <dsp:spPr>
        <a:xfrm>
          <a:off x="2136638" y="555028"/>
          <a:ext cx="1261304" cy="126108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SURVEY</a:t>
          </a:r>
        </a:p>
      </dsp:txBody>
      <dsp:txXfrm>
        <a:off x="2316825" y="735216"/>
        <a:ext cx="900931" cy="900705"/>
      </dsp:txXfrm>
    </dsp:sp>
    <dsp:sp modelId="{3D115A5D-6156-423A-B8A0-FB4EB6826C01}">
      <dsp:nvSpPr>
        <dsp:cNvPr id="0" name=""/>
        <dsp:cNvSpPr/>
      </dsp:nvSpPr>
      <dsp:spPr>
        <a:xfrm rot="2700000">
          <a:off x="695137" y="509885"/>
          <a:ext cx="1351130" cy="135113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8CB8C-7142-4EDA-8A59-3DB0CC457370}">
      <dsp:nvSpPr>
        <dsp:cNvPr id="0" name=""/>
        <dsp:cNvSpPr/>
      </dsp:nvSpPr>
      <dsp:spPr>
        <a:xfrm>
          <a:off x="740339" y="555028"/>
          <a:ext cx="1261304" cy="1261082"/>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PLANNING PHASE</a:t>
          </a:r>
        </a:p>
      </dsp:txBody>
      <dsp:txXfrm>
        <a:off x="920525" y="735216"/>
        <a:ext cx="900931" cy="900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695BC-4319-4B46-81FE-167DEBBF50E4}">
      <dsp:nvSpPr>
        <dsp:cNvPr id="0" name=""/>
        <dsp:cNvSpPr/>
      </dsp:nvSpPr>
      <dsp:spPr>
        <a:xfrm>
          <a:off x="0" y="0"/>
          <a:ext cx="5499464" cy="343716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9E063-7EBB-44AE-B905-5E2DB7BA129C}">
      <dsp:nvSpPr>
        <dsp:cNvPr id="0" name=""/>
        <dsp:cNvSpPr/>
      </dsp:nvSpPr>
      <dsp:spPr>
        <a:xfrm>
          <a:off x="492176" y="2622421"/>
          <a:ext cx="142986" cy="1429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04C275-BD9F-4B28-BA8F-77726C53EB86}">
      <dsp:nvSpPr>
        <dsp:cNvPr id="0" name=""/>
        <dsp:cNvSpPr/>
      </dsp:nvSpPr>
      <dsp:spPr>
        <a:xfrm>
          <a:off x="75789" y="2008974"/>
          <a:ext cx="1494749" cy="567028"/>
        </a:xfrm>
        <a:prstGeom prst="rect">
          <a:avLst/>
        </a:prstGeom>
        <a:noFill/>
        <a:ln cmpd="sng">
          <a:noFill/>
        </a:ln>
        <a:effectLst/>
      </dsp:spPr>
      <dsp:style>
        <a:lnRef idx="0">
          <a:scrgbClr r="0" g="0" b="0"/>
        </a:lnRef>
        <a:fillRef idx="0">
          <a:scrgbClr r="0" g="0" b="0"/>
        </a:fillRef>
        <a:effectRef idx="0">
          <a:scrgbClr r="0" g="0" b="0"/>
        </a:effectRef>
        <a:fontRef idx="minor"/>
      </dsp:style>
      <dsp:txBody>
        <a:bodyPr spcFirstLastPara="0" vert="horz" wrap="square" lIns="75765" tIns="0" rIns="0" bIns="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03181C"/>
              </a:solidFill>
            </a:rPr>
            <a:t>COMPLETION OF THE 1</a:t>
          </a:r>
          <a:r>
            <a:rPr lang="en-US" sz="1000" b="1" kern="1200" baseline="30000">
              <a:solidFill>
                <a:srgbClr val="03181C"/>
              </a:solidFill>
            </a:rPr>
            <a:t>ST</a:t>
          </a:r>
          <a:r>
            <a:rPr lang="en-US" sz="1000" b="1" kern="1200">
              <a:solidFill>
                <a:srgbClr val="03181C"/>
              </a:solidFill>
            </a:rPr>
            <a:t> COMPREHENSIVE REVIEW OF ALL MULTISECTOR NEEDS ANALYSIS</a:t>
          </a:r>
          <a:endParaRPr lang="en-US" sz="1000" b="1" kern="1200"/>
        </a:p>
      </dsp:txBody>
      <dsp:txXfrm>
        <a:off x="75789" y="2008974"/>
        <a:ext cx="1494749" cy="567028"/>
      </dsp:txXfrm>
    </dsp:sp>
    <dsp:sp modelId="{53FFC2B1-26DB-4810-8F8B-471DD2F05C3A}">
      <dsp:nvSpPr>
        <dsp:cNvPr id="0" name=""/>
        <dsp:cNvSpPr/>
      </dsp:nvSpPr>
      <dsp:spPr>
        <a:xfrm>
          <a:off x="1829301" y="1660832"/>
          <a:ext cx="258474" cy="258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48553-8EAB-4FBD-88E4-9CAA7224CC31}">
      <dsp:nvSpPr>
        <dsp:cNvPr id="0" name=""/>
        <dsp:cNvSpPr/>
      </dsp:nvSpPr>
      <dsp:spPr>
        <a:xfrm>
          <a:off x="1297319" y="1189279"/>
          <a:ext cx="1319871" cy="414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960" tIns="0" rIns="0" bIns="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03181C"/>
              </a:solidFill>
            </a:rPr>
            <a:t>FINALIZATION OF THE JIAF CONCEPTUAL FRAMEWORK</a:t>
          </a:r>
          <a:endParaRPr lang="en-US" sz="1000" b="1" kern="1200"/>
        </a:p>
      </dsp:txBody>
      <dsp:txXfrm>
        <a:off x="1297319" y="1189279"/>
        <a:ext cx="1319871" cy="414332"/>
      </dsp:txXfrm>
    </dsp:sp>
    <dsp:sp modelId="{E4F3AF0C-DCB3-408A-9BF2-3D351D2DB2D8}">
      <dsp:nvSpPr>
        <dsp:cNvPr id="0" name=""/>
        <dsp:cNvSpPr/>
      </dsp:nvSpPr>
      <dsp:spPr>
        <a:xfrm>
          <a:off x="3042730" y="1052968"/>
          <a:ext cx="357465" cy="35746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B264C-5F52-42FB-8E72-85A599614FDE}">
      <dsp:nvSpPr>
        <dsp:cNvPr id="0" name=""/>
        <dsp:cNvSpPr/>
      </dsp:nvSpPr>
      <dsp:spPr>
        <a:xfrm>
          <a:off x="2373496" y="1410637"/>
          <a:ext cx="2044678" cy="86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413" tIns="0" rIns="0" bIns="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03181C"/>
              </a:solidFill>
            </a:rPr>
            <a:t>FIELD TESTING OF THE JIAF CONCEPTUAL FRAMEWORK IN SUPPORT OF HUMANITARIAN NEEDS OVERVIEWS IN NIGERIA, CAR AND MALI</a:t>
          </a:r>
        </a:p>
      </dsp:txBody>
      <dsp:txXfrm>
        <a:off x="2373496" y="1410637"/>
        <a:ext cx="2044678" cy="86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5D6C4-F96E-4655-86C1-7F077484E624}">
      <dsp:nvSpPr>
        <dsp:cNvPr id="0" name=""/>
        <dsp:cNvSpPr/>
      </dsp:nvSpPr>
      <dsp:spPr>
        <a:xfrm rot="5400000">
          <a:off x="-209007" y="210742"/>
          <a:ext cx="1393383" cy="9753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FINALIZATION</a:t>
          </a:r>
        </a:p>
      </dsp:txBody>
      <dsp:txXfrm rot="-5400000">
        <a:off x="1" y="489418"/>
        <a:ext cx="975368" cy="418015"/>
      </dsp:txXfrm>
    </dsp:sp>
    <dsp:sp modelId="{5AD4FA56-DF72-422D-B4FF-B178D6E5CD69}">
      <dsp:nvSpPr>
        <dsp:cNvPr id="0" name=""/>
        <dsp:cNvSpPr/>
      </dsp:nvSpPr>
      <dsp:spPr>
        <a:xfrm rot="5400000">
          <a:off x="3282815" y="-2242475"/>
          <a:ext cx="905699" cy="55205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rgbClr val="03181C"/>
              </a:solidFill>
            </a:rPr>
            <a:t>Awareness and building acceptance of the methodology</a:t>
          </a:r>
          <a:endParaRPr lang="en-US" sz="1200" kern="1200" dirty="0"/>
        </a:p>
        <a:p>
          <a:pPr marL="114300" lvl="1" indent="-114300" algn="l" defTabSz="533400">
            <a:lnSpc>
              <a:spcPct val="90000"/>
            </a:lnSpc>
            <a:spcBef>
              <a:spcPct val="0"/>
            </a:spcBef>
            <a:spcAft>
              <a:spcPct val="15000"/>
            </a:spcAft>
            <a:buChar char="•"/>
          </a:pPr>
          <a:r>
            <a:rPr lang="en-US" sz="1200" kern="1200" dirty="0">
              <a:solidFill>
                <a:srgbClr val="03181C"/>
              </a:solidFill>
            </a:rPr>
            <a:t>Guidance and tools to support in-country Inter-Cluster Coordination Working Groups</a:t>
          </a:r>
          <a:endParaRPr lang="en-US" sz="1200" kern="1200" dirty="0"/>
        </a:p>
        <a:p>
          <a:pPr marL="114300" lvl="1" indent="-114300" algn="l" defTabSz="533400">
            <a:lnSpc>
              <a:spcPct val="90000"/>
            </a:lnSpc>
            <a:spcBef>
              <a:spcPct val="0"/>
            </a:spcBef>
            <a:spcAft>
              <a:spcPct val="15000"/>
            </a:spcAft>
            <a:buChar char="•"/>
          </a:pPr>
          <a:r>
            <a:rPr lang="en-US" sz="1200" kern="1200" dirty="0">
              <a:solidFill>
                <a:srgbClr val="03181C"/>
              </a:solidFill>
            </a:rPr>
            <a:t>Institutionalization of the JIAF package</a:t>
          </a:r>
          <a:endParaRPr lang="en-US" sz="1200" kern="1200" dirty="0"/>
        </a:p>
      </dsp:txBody>
      <dsp:txXfrm rot="-5400000">
        <a:off x="975369" y="109184"/>
        <a:ext cx="5476379" cy="817273"/>
      </dsp:txXfrm>
    </dsp:sp>
    <dsp:sp modelId="{33A9E972-561A-4274-AD95-BD059749B05F}">
      <dsp:nvSpPr>
        <dsp:cNvPr id="0" name=""/>
        <dsp:cNvSpPr/>
      </dsp:nvSpPr>
      <dsp:spPr>
        <a:xfrm rot="5400000">
          <a:off x="-209007" y="1407169"/>
          <a:ext cx="1393383" cy="9753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VALIDATION</a:t>
          </a:r>
        </a:p>
      </dsp:txBody>
      <dsp:txXfrm rot="-5400000">
        <a:off x="1" y="1685845"/>
        <a:ext cx="975368" cy="418015"/>
      </dsp:txXfrm>
    </dsp:sp>
    <dsp:sp modelId="{021F4B93-71A8-4F56-AD3D-023DD7C9E3E7}">
      <dsp:nvSpPr>
        <dsp:cNvPr id="0" name=""/>
        <dsp:cNvSpPr/>
      </dsp:nvSpPr>
      <dsp:spPr>
        <a:xfrm rot="5400000">
          <a:off x="3282815" y="-1109284"/>
          <a:ext cx="905699" cy="55205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3181C"/>
              </a:solidFill>
            </a:rPr>
            <a:t>Further field testing, comprehensive peer review, feedback and lessons learned</a:t>
          </a:r>
          <a:endParaRPr lang="en-US" sz="1400" kern="1200" dirty="0"/>
        </a:p>
      </dsp:txBody>
      <dsp:txXfrm rot="-5400000">
        <a:off x="975369" y="1242375"/>
        <a:ext cx="5476379" cy="817273"/>
      </dsp:txXfrm>
    </dsp:sp>
    <dsp:sp modelId="{7ACEDCC8-19C5-4C1B-AF6E-7CAC6F831D7E}">
      <dsp:nvSpPr>
        <dsp:cNvPr id="0" name=""/>
        <dsp:cNvSpPr/>
      </dsp:nvSpPr>
      <dsp:spPr>
        <a:xfrm rot="5400000">
          <a:off x="-209007" y="2603596"/>
          <a:ext cx="1393383" cy="97536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FACILITATION</a:t>
          </a:r>
        </a:p>
      </dsp:txBody>
      <dsp:txXfrm rot="-5400000">
        <a:off x="1" y="2882272"/>
        <a:ext cx="975368" cy="418015"/>
      </dsp:txXfrm>
    </dsp:sp>
    <dsp:sp modelId="{99E0C31B-9B71-4BAE-A79F-91C338FBCBD3}">
      <dsp:nvSpPr>
        <dsp:cNvPr id="0" name=""/>
        <dsp:cNvSpPr/>
      </dsp:nvSpPr>
      <dsp:spPr>
        <a:xfrm rot="5400000">
          <a:off x="3282815" y="87142"/>
          <a:ext cx="905699" cy="55205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3181C"/>
              </a:solidFill>
            </a:rPr>
            <a:t>JIAF adoption by a wide-ranging array of stakeholders</a:t>
          </a:r>
        </a:p>
      </dsp:txBody>
      <dsp:txXfrm rot="-5400000">
        <a:off x="975369" y="2438802"/>
        <a:ext cx="5476379" cy="81727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143F87E4-5849-4FA4-8F63-84DC6372D502}" type="datetimeFigureOut">
              <a:rPr lang="en-US" smtClean="0"/>
              <a:t>6/20/19</a:t>
            </a:fld>
            <a:endParaRPr lang="en-US"/>
          </a:p>
        </p:txBody>
      </p:sp>
      <p:sp>
        <p:nvSpPr>
          <p:cNvPr id="4" name="Footer Placeholder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EAEF50A1-5DFF-465A-9733-A1C9505A69BE}" type="slidenum">
              <a:rPr lang="en-US" smtClean="0"/>
              <a:t>‹#›</a:t>
            </a:fld>
            <a:endParaRPr lang="en-US"/>
          </a:p>
        </p:txBody>
      </p:sp>
    </p:spTree>
    <p:extLst>
      <p:ext uri="{BB962C8B-B14F-4D97-AF65-F5344CB8AC3E}">
        <p14:creationId xmlns:p14="http://schemas.microsoft.com/office/powerpoint/2010/main" val="138773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13C824B4-653E-4ABF-AC5D-E34DFE8413CD}" type="datetimeFigureOut">
              <a:rPr lang="en-GB" smtClean="0"/>
              <a:t>20/06/2019</a:t>
            </a:fld>
            <a:endParaRPr lang="en-GB"/>
          </a:p>
        </p:txBody>
      </p:sp>
      <p:sp>
        <p:nvSpPr>
          <p:cNvPr id="4" name="Slide Image Placeholder 3"/>
          <p:cNvSpPr>
            <a:spLocks noGrp="1" noRot="1" noChangeAspect="1"/>
          </p:cNvSpPr>
          <p:nvPr>
            <p:ph type="sldImg" idx="2"/>
          </p:nvPr>
        </p:nvSpPr>
        <p:spPr>
          <a:xfrm>
            <a:off x="915988" y="746125"/>
            <a:ext cx="4962525" cy="37226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3107"/>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1440" tIns="45720" rIns="91440" bIns="45720" rtlCol="0" anchor="b"/>
          <a:lstStyle>
            <a:lvl1pPr algn="r">
              <a:defRPr sz="1200"/>
            </a:lvl1pPr>
          </a:lstStyle>
          <a:p>
            <a:fld id="{0B50DC93-EDE1-4407-9858-B6C9020B534D}" type="slidenum">
              <a:rPr lang="en-GB" smtClean="0"/>
              <a:t>‹#›</a:t>
            </a:fld>
            <a:endParaRPr lang="en-GB"/>
          </a:p>
        </p:txBody>
      </p:sp>
    </p:spTree>
    <p:extLst>
      <p:ext uri="{BB962C8B-B14F-4D97-AF65-F5344CB8AC3E}">
        <p14:creationId xmlns:p14="http://schemas.microsoft.com/office/powerpoint/2010/main" val="402868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50DC93-EDE1-4407-9858-B6C9020B534D}" type="slidenum">
              <a:rPr lang="en-GB" smtClean="0"/>
              <a:t>2</a:t>
            </a:fld>
            <a:endParaRPr lang="en-GB"/>
          </a:p>
        </p:txBody>
      </p:sp>
    </p:spTree>
    <p:extLst>
      <p:ext uri="{BB962C8B-B14F-4D97-AF65-F5344CB8AC3E}">
        <p14:creationId xmlns:p14="http://schemas.microsoft.com/office/powerpoint/2010/main" val="57830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0DC93-EDE1-4407-9858-B6C9020B534D}" type="slidenum">
              <a:rPr lang="en-GB" smtClean="0"/>
              <a:t>14</a:t>
            </a:fld>
            <a:endParaRPr lang="en-GB"/>
          </a:p>
        </p:txBody>
      </p:sp>
    </p:spTree>
    <p:extLst>
      <p:ext uri="{BB962C8B-B14F-4D97-AF65-F5344CB8AC3E}">
        <p14:creationId xmlns:p14="http://schemas.microsoft.com/office/powerpoint/2010/main" val="256652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GB" baseline="0"/>
              <a:t>Key products: Cyclone </a:t>
            </a:r>
            <a:r>
              <a:rPr lang="en-GB" baseline="0" err="1"/>
              <a:t>Idai</a:t>
            </a:r>
            <a:r>
              <a:rPr lang="en-GB" baseline="0"/>
              <a:t> one month later</a:t>
            </a:r>
          </a:p>
        </p:txBody>
      </p:sp>
      <p:sp>
        <p:nvSpPr>
          <p:cNvPr id="4" name="Slide Number Placeholder 3"/>
          <p:cNvSpPr>
            <a:spLocks noGrp="1"/>
          </p:cNvSpPr>
          <p:nvPr>
            <p:ph type="sldNum" sz="quarter" idx="10"/>
          </p:nvPr>
        </p:nvSpPr>
        <p:spPr/>
        <p:txBody>
          <a:bodyPr/>
          <a:lstStyle/>
          <a:p>
            <a:fld id="{0B50DC93-EDE1-4407-9858-B6C9020B534D}" type="slidenum">
              <a:rPr lang="en-GB" smtClean="0"/>
              <a:t>19</a:t>
            </a:fld>
            <a:endParaRPr lang="en-GB"/>
          </a:p>
        </p:txBody>
      </p:sp>
    </p:spTree>
    <p:extLst>
      <p:ext uri="{BB962C8B-B14F-4D97-AF65-F5344CB8AC3E}">
        <p14:creationId xmlns:p14="http://schemas.microsoft.com/office/powerpoint/2010/main" val="108393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50DC93-EDE1-4407-9858-B6C9020B534D}" type="slidenum">
              <a:rPr lang="en-GB" smtClean="0"/>
              <a:t>20</a:t>
            </a:fld>
            <a:endParaRPr lang="en-GB"/>
          </a:p>
        </p:txBody>
      </p:sp>
    </p:spTree>
    <p:extLst>
      <p:ext uri="{BB962C8B-B14F-4D97-AF65-F5344CB8AC3E}">
        <p14:creationId xmlns:p14="http://schemas.microsoft.com/office/powerpoint/2010/main" val="108393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50DC93-EDE1-4407-9858-B6C9020B534D}" type="slidenum">
              <a:rPr lang="en-GB" smtClean="0"/>
              <a:t>21</a:t>
            </a:fld>
            <a:endParaRPr lang="en-GB"/>
          </a:p>
        </p:txBody>
      </p:sp>
    </p:spTree>
    <p:extLst>
      <p:ext uri="{BB962C8B-B14F-4D97-AF65-F5344CB8AC3E}">
        <p14:creationId xmlns:p14="http://schemas.microsoft.com/office/powerpoint/2010/main" val="1738349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baseline="0"/>
              <a:t>Twitter followers have grown to be almost 3000, an average of about 70 new a month</a:t>
            </a:r>
          </a:p>
          <a:p>
            <a:endParaRPr lang="en-US" baseline="0"/>
          </a:p>
          <a:p>
            <a:endParaRPr lang="fr-FR"/>
          </a:p>
        </p:txBody>
      </p:sp>
      <p:sp>
        <p:nvSpPr>
          <p:cNvPr id="4" name="Slide Number Placeholder 3"/>
          <p:cNvSpPr>
            <a:spLocks noGrp="1"/>
          </p:cNvSpPr>
          <p:nvPr>
            <p:ph type="sldNum" sz="quarter" idx="10"/>
          </p:nvPr>
        </p:nvSpPr>
        <p:spPr/>
        <p:txBody>
          <a:bodyPr/>
          <a:lstStyle/>
          <a:p>
            <a:fld id="{0B50DC93-EDE1-4407-9858-B6C9020B534D}" type="slidenum">
              <a:rPr lang="en-GB" smtClean="0"/>
              <a:t>22</a:t>
            </a:fld>
            <a:endParaRPr lang="en-GB"/>
          </a:p>
        </p:txBody>
      </p:sp>
    </p:spTree>
    <p:extLst>
      <p:ext uri="{BB962C8B-B14F-4D97-AF65-F5344CB8AC3E}">
        <p14:creationId xmlns:p14="http://schemas.microsoft.com/office/powerpoint/2010/main" val="332404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dirty="0"/>
              <a:t>Inter-sectoral needs analysis seeks to understand the extent to which  various sectoral needs coexist within the same population groups and/or areas and how sectoral needs and associated factors correlate, thereby aggravating (or mitigating) the problem. A better understanding of the interplay of these dimensions is expected to lead the way to a better prioritization, targeting and quality improvements of  Humanitarian Needs Overviews (HNOs) and Humanitarian Responses Plans (HRPs) across sectors: ensuring that the right type of assistance reaches the right people at the right time and leaves no one behind.</a:t>
            </a:r>
          </a:p>
        </p:txBody>
      </p:sp>
      <p:sp>
        <p:nvSpPr>
          <p:cNvPr id="4" name="Slide Number Placeholder 3"/>
          <p:cNvSpPr>
            <a:spLocks noGrp="1"/>
          </p:cNvSpPr>
          <p:nvPr>
            <p:ph type="sldNum" sz="quarter" idx="10"/>
          </p:nvPr>
        </p:nvSpPr>
        <p:spPr/>
        <p:txBody>
          <a:bodyPr/>
          <a:lstStyle/>
          <a:p>
            <a:fld id="{0B50DC93-EDE1-4407-9858-B6C9020B534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60426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a:t>Inter-sectoral needs analysis seeks to understand the extent to which  various sectoral needs coexist within the same population groups and/or areas and how sectoral needs and associated factors correlate, thereby aggravating (or mitigating) the problem. A better understanding of the interplay of these dimensions is expected to lead the way to a better prioritization, targeting and quality improvements of  Humanitarian Needs Overviews (HNOs) and Humanitarian Responses Plans (HRPs) across sectors: ensuring that the right type of assistance reaches the right people at the right time and leaves no one behind.</a:t>
            </a:r>
          </a:p>
        </p:txBody>
      </p:sp>
      <p:sp>
        <p:nvSpPr>
          <p:cNvPr id="4" name="Slide Number Placeholder 3"/>
          <p:cNvSpPr>
            <a:spLocks noGrp="1"/>
          </p:cNvSpPr>
          <p:nvPr>
            <p:ph type="sldNum" sz="quarter" idx="10"/>
          </p:nvPr>
        </p:nvSpPr>
        <p:spPr/>
        <p:txBody>
          <a:bodyPr/>
          <a:lstStyle/>
          <a:p>
            <a:fld id="{0B50DC93-EDE1-4407-9858-B6C9020B534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971817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US" err="1"/>
          </a:p>
        </p:txBody>
      </p:sp>
      <p:sp>
        <p:nvSpPr>
          <p:cNvPr id="4" name="Slide Number Placeholder 3"/>
          <p:cNvSpPr>
            <a:spLocks noGrp="1"/>
          </p:cNvSpPr>
          <p:nvPr>
            <p:ph type="sldNum" sz="quarter" idx="10"/>
          </p:nvPr>
        </p:nvSpPr>
        <p:spPr/>
        <p:txBody>
          <a:bodyPr/>
          <a:lstStyle/>
          <a:p>
            <a:fld id="{0B50DC93-EDE1-4407-9858-B6C9020B534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24536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a:t>Stakeholders (UN agencies, NGOs, Civil Society Organizations, Governments, donors, academia, Clusters leadership, etc.)</a:t>
            </a:r>
            <a:endParaRPr lang="en-US"/>
          </a:p>
        </p:txBody>
      </p:sp>
      <p:sp>
        <p:nvSpPr>
          <p:cNvPr id="4" name="Slide Number Placeholder 3"/>
          <p:cNvSpPr>
            <a:spLocks noGrp="1"/>
          </p:cNvSpPr>
          <p:nvPr>
            <p:ph type="sldNum" sz="quarter" idx="10"/>
          </p:nvPr>
        </p:nvSpPr>
        <p:spPr/>
        <p:txBody>
          <a:bodyPr/>
          <a:lstStyle/>
          <a:p>
            <a:fld id="{0B50DC93-EDE1-4407-9858-B6C9020B534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8603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pPr marL="285750" indent="-285750">
              <a:buFont typeface="Arial"/>
              <a:buChar char="•"/>
            </a:pPr>
            <a:r>
              <a:rPr lang="en-US" sz="1200"/>
              <a:t>1 Coordinator (Bruno)</a:t>
            </a:r>
          </a:p>
          <a:p>
            <a:pPr marL="285750" indent="-285750">
              <a:buFont typeface="Arial"/>
              <a:buChar char="•"/>
            </a:pPr>
            <a:r>
              <a:rPr lang="en-US" sz="1200"/>
              <a:t>1 Senior Programme Policy Officer (Jerry)</a:t>
            </a:r>
          </a:p>
          <a:p>
            <a:pPr marL="285750" indent="-285750">
              <a:buFont typeface="Arial"/>
              <a:buChar char="•"/>
            </a:pPr>
            <a:r>
              <a:rPr lang="en-US" sz="1200"/>
              <a:t>1 Administrative Assistants (Nancy)</a:t>
            </a:r>
          </a:p>
          <a:p>
            <a:pPr marL="285750" indent="-285750">
              <a:buFont typeface="Arial"/>
              <a:buChar char="•"/>
            </a:pPr>
            <a:r>
              <a:rPr lang="en-US" sz="1200"/>
              <a:t>1 FAO P4 </a:t>
            </a:r>
            <a:r>
              <a:rPr lang="en-US" sz="1200" err="1"/>
              <a:t>Programme</a:t>
            </a:r>
            <a:r>
              <a:rPr lang="en-US" sz="1200"/>
              <a:t> Officer </a:t>
            </a:r>
            <a:r>
              <a:rPr lang="en-US" sz="1200" baseline="0"/>
              <a:t>(Damien)</a:t>
            </a:r>
            <a:endParaRPr lang="en-US" sz="1200"/>
          </a:p>
          <a:p>
            <a:pPr marL="285750" indent="-285750">
              <a:buFont typeface="Arial"/>
              <a:buChar char="•"/>
            </a:pPr>
            <a:r>
              <a:rPr lang="en-US" sz="1200"/>
              <a:t>1 Programme Adviser (Valentina)</a:t>
            </a:r>
          </a:p>
          <a:p>
            <a:pPr marL="285750" indent="-285750">
              <a:buFont typeface="Arial"/>
              <a:buChar char="•"/>
            </a:pPr>
            <a:r>
              <a:rPr lang="en-US" sz="1200"/>
              <a:t>1 Programme Officer (Riccardo)</a:t>
            </a:r>
          </a:p>
          <a:p>
            <a:pPr marL="285750" indent="-285750">
              <a:buFont typeface="Arial"/>
              <a:buChar char="•"/>
            </a:pPr>
            <a:r>
              <a:rPr lang="en-US" sz="1200"/>
              <a:t>1 Programme office consultant</a:t>
            </a:r>
          </a:p>
          <a:p>
            <a:pPr marL="285750" indent="-285750">
              <a:buFont typeface="Arial"/>
              <a:buChar char="•"/>
            </a:pPr>
            <a:r>
              <a:rPr lang="en-US" sz="1200"/>
              <a:t>2,5 Consultants (</a:t>
            </a:r>
            <a:r>
              <a:rPr lang="en-US" sz="1200" err="1"/>
              <a:t>mattia</a:t>
            </a:r>
            <a:r>
              <a:rPr lang="en-US" sz="1200"/>
              <a:t>, </a:t>
            </a:r>
            <a:r>
              <a:rPr lang="en-US" sz="1200" err="1"/>
              <a:t>eleonora</a:t>
            </a:r>
            <a:r>
              <a:rPr lang="en-US" sz="1200"/>
              <a:t>, </a:t>
            </a:r>
            <a:r>
              <a:rPr lang="en-US" sz="1200" err="1"/>
              <a:t>walter</a:t>
            </a:r>
            <a:r>
              <a:rPr lang="en-US" sz="1200"/>
              <a:t>)</a:t>
            </a:r>
          </a:p>
          <a:p>
            <a:pPr marL="285750" indent="-285750">
              <a:buFont typeface="Arial"/>
              <a:buChar char="•"/>
            </a:pPr>
            <a:r>
              <a:rPr lang="en-US" sz="1200"/>
              <a:t>1 Consultant (EU Project) guy</a:t>
            </a:r>
          </a:p>
          <a:p>
            <a:pPr marL="285750" indent="-285750">
              <a:buFont typeface="Arial"/>
              <a:buChar char="•"/>
            </a:pPr>
            <a:r>
              <a:rPr lang="en-US" sz="1200"/>
              <a:t>1 Consultant SBP</a:t>
            </a:r>
            <a:r>
              <a:rPr lang="en-US" sz="1200" baseline="0"/>
              <a:t> (Gael)</a:t>
            </a:r>
            <a:endParaRPr lang="en-US" sz="1200"/>
          </a:p>
          <a:p>
            <a:endParaRPr lang="en-US"/>
          </a:p>
        </p:txBody>
      </p:sp>
      <p:sp>
        <p:nvSpPr>
          <p:cNvPr id="4" name="Slide Number Placeholder 3"/>
          <p:cNvSpPr>
            <a:spLocks noGrp="1"/>
          </p:cNvSpPr>
          <p:nvPr>
            <p:ph type="sldNum" sz="quarter" idx="10"/>
          </p:nvPr>
        </p:nvSpPr>
        <p:spPr/>
        <p:txBody>
          <a:bodyPr/>
          <a:lstStyle/>
          <a:p>
            <a:fld id="{0B50DC93-EDE1-4407-9858-B6C9020B534D}" type="slidenum">
              <a:rPr lang="en-GB" smtClean="0"/>
              <a:t>28</a:t>
            </a:fld>
            <a:endParaRPr lang="en-GB"/>
          </a:p>
        </p:txBody>
      </p:sp>
    </p:spTree>
    <p:extLst>
      <p:ext uri="{BB962C8B-B14F-4D97-AF65-F5344CB8AC3E}">
        <p14:creationId xmlns:p14="http://schemas.microsoft.com/office/powerpoint/2010/main" val="249407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In 2018, the humanitarian community is collectively targeting 74 million people globally with both lifesaving and livelihoods food security assistance. There are 35 consolidated response plans involving FSC partners and national governments, with an overall value of US$ 10 billion for the food security sector alone. In light of limited resources and competing crises, partners are implementing activities tailored contextually, and are ensuring that inter-</a:t>
            </a:r>
            <a:r>
              <a:rPr lang="en-US" sz="1200" b="0" i="0" u="none" strike="noStrike" kern="1200" baseline="0" err="1">
                <a:solidFill>
                  <a:schemeClr val="tx1"/>
                </a:solidFill>
                <a:latin typeface="+mn-lt"/>
                <a:ea typeface="+mn-ea"/>
                <a:cs typeface="+mn-cs"/>
              </a:rPr>
              <a:t>sectoral</a:t>
            </a:r>
            <a:r>
              <a:rPr lang="en-US" sz="1200" b="0" i="0" u="none" strike="noStrike" kern="1200" baseline="0">
                <a:solidFill>
                  <a:schemeClr val="tx1"/>
                </a:solidFill>
                <a:latin typeface="+mn-lt"/>
                <a:ea typeface="+mn-ea"/>
                <a:cs typeface="+mn-cs"/>
              </a:rPr>
              <a:t> collaboration is streamlined particularly with the Nutrition and WASH Clusters. Protracted, conflict related crises in Syria, Yemen, South Sudan, Nigeria and Somalia remain as priorities, in addition to the unfolding crises of the Sahel. Food Security responses account for almost 34% of the overall global appeal in 2018.</a:t>
            </a:r>
            <a:endParaRPr lang="fr-FR"/>
          </a:p>
        </p:txBody>
      </p:sp>
      <p:sp>
        <p:nvSpPr>
          <p:cNvPr id="4" name="Slide Number Placeholder 3"/>
          <p:cNvSpPr>
            <a:spLocks noGrp="1"/>
          </p:cNvSpPr>
          <p:nvPr>
            <p:ph type="sldNum" sz="quarter" idx="10"/>
          </p:nvPr>
        </p:nvSpPr>
        <p:spPr/>
        <p:txBody>
          <a:bodyPr/>
          <a:lstStyle/>
          <a:p>
            <a:fld id="{0B50DC93-EDE1-4407-9858-B6C9020B534D}" type="slidenum">
              <a:rPr lang="en-GB" smtClean="0"/>
              <a:t>3</a:t>
            </a:fld>
            <a:endParaRPr lang="en-GB"/>
          </a:p>
        </p:txBody>
      </p:sp>
    </p:spTree>
    <p:extLst>
      <p:ext uri="{BB962C8B-B14F-4D97-AF65-F5344CB8AC3E}">
        <p14:creationId xmlns:p14="http://schemas.microsoft.com/office/powerpoint/2010/main" val="8717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2019, the humanitarian community is collectively targeting 68 million people globally with both lifesaving and livelihoods food security assistance. There are 28 consolidated response plans involving FSC partners and national governments, with an overall value of USD 9 billion for the food security sector alone. In light of limited resources and competing crises, partners are implementing activities tailored contextually, and are ensuring that inter-sectoral collaboration is streamlined particularly with the Nutrition, Health and WASH Clusters. Protracted, conflict related crises in Syria, Yemen, South Sudan, Nigeria and Somalia remain as priorities, in addition to the unfolding crises of Mozambique, Zimbabwe, Malawi, Comoros, Burkina Faso, Venezuela. Food Security responses account for almost 42% of the overall global appeal in 2019.</a:t>
            </a:r>
            <a:endParaRPr lang="fr-FR" dirty="0"/>
          </a:p>
        </p:txBody>
      </p:sp>
      <p:sp>
        <p:nvSpPr>
          <p:cNvPr id="4" name="Slide Number Placeholder 3"/>
          <p:cNvSpPr>
            <a:spLocks noGrp="1"/>
          </p:cNvSpPr>
          <p:nvPr>
            <p:ph type="sldNum" sz="quarter" idx="10"/>
          </p:nvPr>
        </p:nvSpPr>
        <p:spPr/>
        <p:txBody>
          <a:bodyPr/>
          <a:lstStyle/>
          <a:p>
            <a:fld id="{0B50DC93-EDE1-4407-9858-B6C9020B534D}" type="slidenum">
              <a:rPr lang="en-GB" smtClean="0"/>
              <a:t>4</a:t>
            </a:fld>
            <a:endParaRPr lang="en-GB"/>
          </a:p>
        </p:txBody>
      </p:sp>
    </p:spTree>
    <p:extLst>
      <p:ext uri="{BB962C8B-B14F-4D97-AF65-F5344CB8AC3E}">
        <p14:creationId xmlns:p14="http://schemas.microsoft.com/office/powerpoint/2010/main" val="355518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a:t>Major changes </a:t>
            </a:r>
            <a:r>
              <a:rPr lang="en-GB" sz="1200">
                <a:latin typeface="Merriweather"/>
              </a:rPr>
              <a:t>in Nigeria, S. Sudan and Somalia</a:t>
            </a:r>
          </a:p>
        </p:txBody>
      </p:sp>
      <p:sp>
        <p:nvSpPr>
          <p:cNvPr id="4" name="Slide Number Placeholder 3"/>
          <p:cNvSpPr>
            <a:spLocks noGrp="1"/>
          </p:cNvSpPr>
          <p:nvPr>
            <p:ph type="sldNum" sz="quarter" idx="10"/>
          </p:nvPr>
        </p:nvSpPr>
        <p:spPr/>
        <p:txBody>
          <a:bodyPr/>
          <a:lstStyle/>
          <a:p>
            <a:fld id="{0B50DC93-EDE1-4407-9858-B6C9020B534D}" type="slidenum">
              <a:rPr lang="en-GB" smtClean="0"/>
              <a:t>5</a:t>
            </a:fld>
            <a:endParaRPr lang="en-GB"/>
          </a:p>
        </p:txBody>
      </p:sp>
    </p:spTree>
    <p:extLst>
      <p:ext uri="{BB962C8B-B14F-4D97-AF65-F5344CB8AC3E}">
        <p14:creationId xmlns:p14="http://schemas.microsoft.com/office/powerpoint/2010/main" val="24226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50DC93-EDE1-4407-9858-B6C9020B534D}" type="slidenum">
              <a:rPr lang="en-GB" smtClean="0"/>
              <a:t>6</a:t>
            </a:fld>
            <a:endParaRPr lang="en-GB"/>
          </a:p>
        </p:txBody>
      </p:sp>
    </p:spTree>
    <p:extLst>
      <p:ext uri="{BB962C8B-B14F-4D97-AF65-F5344CB8AC3E}">
        <p14:creationId xmlns:p14="http://schemas.microsoft.com/office/powerpoint/2010/main" val="121991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GB"/>
              <a:t>Compared to what </a:t>
            </a:r>
            <a:r>
              <a:rPr lang="en-GB" baseline="0"/>
              <a:t>has been done in 2018: </a:t>
            </a:r>
          </a:p>
          <a:p>
            <a:r>
              <a:rPr lang="en-GB" baseline="0"/>
              <a:t>- 109 Days of mission form the </a:t>
            </a:r>
            <a:r>
              <a:rPr lang="en-GB" baseline="0" err="1"/>
              <a:t>gST</a:t>
            </a:r>
            <a:endParaRPr lang="en-GB" baseline="0"/>
          </a:p>
          <a:p>
            <a:r>
              <a:rPr lang="en-GB"/>
              <a:t>- 6 Trainings and Retreats</a:t>
            </a:r>
          </a:p>
          <a:p>
            <a:r>
              <a:rPr lang="en-GB"/>
              <a:t>- 15 CCs deployed</a:t>
            </a:r>
          </a:p>
          <a:p>
            <a:r>
              <a:rPr lang="en-GB"/>
              <a:t>- 8 IMOs deployed</a:t>
            </a:r>
          </a:p>
        </p:txBody>
      </p:sp>
      <p:sp>
        <p:nvSpPr>
          <p:cNvPr id="4" name="Slide Number Placeholder 3"/>
          <p:cNvSpPr>
            <a:spLocks noGrp="1"/>
          </p:cNvSpPr>
          <p:nvPr>
            <p:ph type="sldNum" sz="quarter" idx="10"/>
          </p:nvPr>
        </p:nvSpPr>
        <p:spPr/>
        <p:txBody>
          <a:bodyPr/>
          <a:lstStyle/>
          <a:p>
            <a:fld id="{0B50DC93-EDE1-4407-9858-B6C9020B534D}" type="slidenum">
              <a:rPr lang="en-GB" smtClean="0"/>
              <a:t>9</a:t>
            </a:fld>
            <a:endParaRPr lang="en-GB"/>
          </a:p>
        </p:txBody>
      </p:sp>
    </p:spTree>
    <p:extLst>
      <p:ext uri="{BB962C8B-B14F-4D97-AF65-F5344CB8AC3E}">
        <p14:creationId xmlns:p14="http://schemas.microsoft.com/office/powerpoint/2010/main" val="312967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0DC93-EDE1-4407-9858-B6C9020B534D}" type="slidenum">
              <a:rPr lang="en-GB" smtClean="0"/>
              <a:t>10</a:t>
            </a:fld>
            <a:endParaRPr lang="en-GB"/>
          </a:p>
        </p:txBody>
      </p:sp>
    </p:spTree>
    <p:extLst>
      <p:ext uri="{BB962C8B-B14F-4D97-AF65-F5344CB8AC3E}">
        <p14:creationId xmlns:p14="http://schemas.microsoft.com/office/powerpoint/2010/main" val="264887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B50DC93-EDE1-4407-9858-B6C9020B534D}" type="slidenum">
              <a:rPr lang="en-GB" smtClean="0"/>
              <a:t>11</a:t>
            </a:fld>
            <a:endParaRPr lang="en-GB"/>
          </a:p>
        </p:txBody>
      </p:sp>
    </p:spTree>
    <p:extLst>
      <p:ext uri="{BB962C8B-B14F-4D97-AF65-F5344CB8AC3E}">
        <p14:creationId xmlns:p14="http://schemas.microsoft.com/office/powerpoint/2010/main" val="208925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0DC93-EDE1-4407-9858-B6C9020B534D}" type="slidenum">
              <a:rPr lang="en-GB" smtClean="0"/>
              <a:t>12</a:t>
            </a:fld>
            <a:endParaRPr lang="en-GB"/>
          </a:p>
        </p:txBody>
      </p:sp>
    </p:spTree>
    <p:extLst>
      <p:ext uri="{BB962C8B-B14F-4D97-AF65-F5344CB8AC3E}">
        <p14:creationId xmlns:p14="http://schemas.microsoft.com/office/powerpoint/2010/main" val="167806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350" y="1597827"/>
            <a:ext cx="5829300" cy="1102519"/>
          </a:xfrm>
        </p:spPr>
        <p:txBody>
          <a:bodyPr>
            <a:normAutofit/>
          </a:bodyPr>
          <a:lstStyle>
            <a:lvl1pPr algn="ctr">
              <a:defRPr sz="2400"/>
            </a:lvl1pPr>
          </a:lstStyle>
          <a:p>
            <a:r>
              <a:rPr lang="pt-PT"/>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pt-PT"/>
              <a:t>Click to edit Master subtitle style</a:t>
            </a:r>
            <a:endParaRPr lang="en-US"/>
          </a:p>
        </p:txBody>
      </p:sp>
      <p:sp>
        <p:nvSpPr>
          <p:cNvPr id="4" name="Date Placeholder 3"/>
          <p:cNvSpPr>
            <a:spLocks noGrp="1"/>
          </p:cNvSpPr>
          <p:nvPr>
            <p:ph type="dt" sz="half" idx="10"/>
          </p:nvPr>
        </p:nvSpPr>
        <p:spPr/>
        <p:txBody>
          <a:bodyPr/>
          <a:lstStyle>
            <a:lvl1pPr>
              <a:defRPr sz="900">
                <a:latin typeface="Merriweather"/>
                <a:cs typeface="Merriweather"/>
              </a:defRPr>
            </a:lvl1pPr>
          </a:lstStyle>
          <a:p>
            <a:fld id="{931009A2-987F-2C49-BF64-DF08DDF1FD64}" type="datetimeFigureOut">
              <a:rPr lang="en-US" smtClean="0"/>
              <a:pPr/>
              <a:t>6/20/19</a:t>
            </a:fld>
            <a:endParaRPr lang="en-US"/>
          </a:p>
        </p:txBody>
      </p:sp>
      <p:sp>
        <p:nvSpPr>
          <p:cNvPr id="5" name="Footer Placeholder 4"/>
          <p:cNvSpPr>
            <a:spLocks noGrp="1"/>
          </p:cNvSpPr>
          <p:nvPr>
            <p:ph type="ftr" sz="quarter" idx="11"/>
          </p:nvPr>
        </p:nvSpPr>
        <p:spPr/>
        <p:txBody>
          <a:bodyPr/>
          <a:lstStyle>
            <a:lvl1pPr>
              <a:defRPr sz="900">
                <a:latin typeface="Merriweather"/>
                <a:cs typeface="Merriweather"/>
              </a:defRPr>
            </a:lvl1pPr>
          </a:lstStyle>
          <a:p>
            <a:endParaRPr lang="en-US"/>
          </a:p>
        </p:txBody>
      </p:sp>
      <p:sp>
        <p:nvSpPr>
          <p:cNvPr id="6" name="Slide Number Placeholder 5"/>
          <p:cNvSpPr>
            <a:spLocks noGrp="1"/>
          </p:cNvSpPr>
          <p:nvPr>
            <p:ph type="sldNum" sz="quarter" idx="12"/>
          </p:nvPr>
        </p:nvSpPr>
        <p:spPr/>
        <p:txBody>
          <a:bodyPr/>
          <a:lstStyle>
            <a:lvl1pPr>
              <a:defRPr sz="900">
                <a:latin typeface="Merriweather"/>
                <a:cs typeface="Merriweather"/>
              </a:defRPr>
            </a:lvl1pPr>
          </a:lstStyle>
          <a:p>
            <a:fld id="{4B2FF9A6-9D21-FB48-AC66-2213A3BB2B04}" type="slidenum">
              <a:rPr lang="en-US" smtClean="0"/>
              <a:pPr/>
              <a:t>‹#›</a:t>
            </a:fld>
            <a:endParaRPr lang="en-US"/>
          </a:p>
        </p:txBody>
      </p:sp>
    </p:spTree>
    <p:extLst>
      <p:ext uri="{BB962C8B-B14F-4D97-AF65-F5344CB8AC3E}">
        <p14:creationId xmlns:p14="http://schemas.microsoft.com/office/powerpoint/2010/main" val="212244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07217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3492591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Date Placeholder 3"/>
          <p:cNvSpPr>
            <a:spLocks noGrp="1"/>
          </p:cNvSpPr>
          <p:nvPr>
            <p:ph type="dt" sz="half" idx="10"/>
          </p:nvPr>
        </p:nvSpPr>
        <p:spPr>
          <a:xfrm>
            <a:off x="342900" y="6250301"/>
            <a:ext cx="1600200" cy="273844"/>
          </a:xfrm>
          <a:prstGeom prst="rect">
            <a:avLst/>
          </a:prstGeom>
        </p:spPr>
        <p:txBody>
          <a:bodyPr/>
          <a:lstStyle/>
          <a:p>
            <a:r>
              <a:rPr lang="en-US"/>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a:p>
        </p:txBody>
      </p:sp>
    </p:spTree>
    <p:extLst>
      <p:ext uri="{BB962C8B-B14F-4D97-AF65-F5344CB8AC3E}">
        <p14:creationId xmlns:p14="http://schemas.microsoft.com/office/powerpoint/2010/main" val="332451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931009A2-987F-2C49-BF64-DF08DDF1FD64}"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33257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pt-PT"/>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p:txBody>
          <a:bodyPr/>
          <a:lstStyle/>
          <a:p>
            <a:fld id="{931009A2-987F-2C49-BF64-DF08DDF1FD64}" type="datetimeFigureOut">
              <a:rPr lang="en-US" smtClean="0"/>
              <a:t>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07759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p:txBody>
          <a:bodyPr/>
          <a:lstStyle/>
          <a:p>
            <a:fld id="{931009A2-987F-2C49-BF64-DF08DDF1FD64}"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84266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342902" y="1151335"/>
            <a:ext cx="3030141"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pt-PT"/>
              <a:t>Click to edit Master text styles</a:t>
            </a:r>
          </a:p>
        </p:txBody>
      </p:sp>
      <p:sp>
        <p:nvSpPr>
          <p:cNvPr id="4" name="Content Placeholder 3"/>
          <p:cNvSpPr>
            <a:spLocks noGrp="1"/>
          </p:cNvSpPr>
          <p:nvPr>
            <p:ph sz="half" idx="2"/>
          </p:nvPr>
        </p:nvSpPr>
        <p:spPr>
          <a:xfrm>
            <a:off x="342902"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3483775" y="1151335"/>
            <a:ext cx="3031331"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pt-PT"/>
              <a:t>Click to edit Master text styles</a:t>
            </a:r>
          </a:p>
        </p:txBody>
      </p:sp>
      <p:sp>
        <p:nvSpPr>
          <p:cNvPr id="6" name="Content Placeholder 5"/>
          <p:cNvSpPr>
            <a:spLocks noGrp="1"/>
          </p:cNvSpPr>
          <p:nvPr>
            <p:ph sz="quarter" idx="4"/>
          </p:nvPr>
        </p:nvSpPr>
        <p:spPr>
          <a:xfrm>
            <a:off x="3483775"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p:txBody>
          <a:bodyPr/>
          <a:lstStyle/>
          <a:p>
            <a:fld id="{931009A2-987F-2C49-BF64-DF08DDF1FD64}" type="datetimeFigureOut">
              <a:rPr lang="en-US" smtClean="0"/>
              <a:t>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10600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p:txBody>
          <a:bodyPr/>
          <a:lstStyle/>
          <a:p>
            <a:fld id="{931009A2-987F-2C49-BF64-DF08DDF1FD64}" type="datetimeFigureOut">
              <a:rPr lang="en-US" smtClean="0"/>
              <a:t>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56200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5" name="Group 14"/>
          <p:cNvGrpSpPr/>
          <p:nvPr userDrawn="1"/>
        </p:nvGrpSpPr>
        <p:grpSpPr>
          <a:xfrm>
            <a:off x="5877273" y="-28222"/>
            <a:ext cx="770884" cy="665781"/>
            <a:chOff x="16484381" y="0"/>
            <a:chExt cx="1153212" cy="1381309"/>
          </a:xfrm>
          <a:solidFill>
            <a:schemeClr val="bg1"/>
          </a:solidFill>
          <a:effectLst>
            <a:outerShdw blurRad="50800" dist="25400" dir="5400000" algn="t" rotWithShape="0">
              <a:prstClr val="black">
                <a:alpha val="40000"/>
              </a:prstClr>
            </a:outerShdw>
          </a:effectLst>
        </p:grpSpPr>
        <p:sp>
          <p:nvSpPr>
            <p:cNvPr id="16" name="Rectangle 15"/>
            <p:cNvSpPr/>
            <p:nvPr/>
          </p:nvSpPr>
          <p:spPr>
            <a:xfrm rot="10800000">
              <a:off x="16484381" y="0"/>
              <a:ext cx="1153212" cy="721894"/>
            </a:xfrm>
            <a:prstGeom prst="rect">
              <a:avLst/>
            </a:prstGeom>
            <a:gr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ame Side Corner Rectangle 16"/>
            <p:cNvSpPr/>
            <p:nvPr/>
          </p:nvSpPr>
          <p:spPr>
            <a:xfrm rot="10800000">
              <a:off x="16484381" y="721895"/>
              <a:ext cx="1153212" cy="659414"/>
            </a:xfrm>
            <a:prstGeom prst="round2SameRect">
              <a:avLst>
                <a:gd name="adj1" fmla="val 50000"/>
                <a:gd name="adj2" fmla="val 0"/>
              </a:avLst>
            </a:prstGeom>
            <a:gr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2"/>
          <p:cNvSpPr txBox="1">
            <a:spLocks/>
          </p:cNvSpPr>
          <p:nvPr userDrawn="1"/>
        </p:nvSpPr>
        <p:spPr>
          <a:xfrm>
            <a:off x="447793" y="130727"/>
            <a:ext cx="6096000" cy="356085"/>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endParaRPr lang="en-US" sz="2400" b="0">
              <a:latin typeface="Merriweather"/>
              <a:cs typeface="Merriweather"/>
            </a:endParaRPr>
          </a:p>
        </p:txBody>
      </p:sp>
      <p:grpSp>
        <p:nvGrpSpPr>
          <p:cNvPr id="8" name="Group 7"/>
          <p:cNvGrpSpPr/>
          <p:nvPr userDrawn="1"/>
        </p:nvGrpSpPr>
        <p:grpSpPr>
          <a:xfrm>
            <a:off x="0" y="4761473"/>
            <a:ext cx="6858000" cy="396979"/>
            <a:chOff x="0" y="8137510"/>
            <a:chExt cx="18288000" cy="638175"/>
          </a:xfrm>
        </p:grpSpPr>
        <p:sp>
          <p:nvSpPr>
            <p:cNvPr id="9" name="Rectangle 12"/>
            <p:cNvSpPr>
              <a:spLocks noChangeArrowheads="1"/>
            </p:cNvSpPr>
            <p:nvPr userDrawn="1"/>
          </p:nvSpPr>
          <p:spPr bwMode="auto">
            <a:xfrm>
              <a:off x="0" y="8137510"/>
              <a:ext cx="18288000" cy="638175"/>
            </a:xfrm>
            <a:prstGeom prst="rect">
              <a:avLst/>
            </a:prstGeom>
            <a:solidFill>
              <a:srgbClr val="05949F">
                <a:alpha val="49000"/>
              </a:srgbClr>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0" name="Freeform 13"/>
            <p:cNvSpPr>
              <a:spLocks/>
            </p:cNvSpPr>
            <p:nvPr userDrawn="1"/>
          </p:nvSpPr>
          <p:spPr bwMode="auto">
            <a:xfrm>
              <a:off x="0" y="8137510"/>
              <a:ext cx="16057563" cy="638175"/>
            </a:xfrm>
            <a:custGeom>
              <a:avLst/>
              <a:gdLst>
                <a:gd name="T0" fmla="*/ 10115 w 10115"/>
                <a:gd name="T1" fmla="*/ 0 h 402"/>
                <a:gd name="T2" fmla="*/ 0 w 10115"/>
                <a:gd name="T3" fmla="*/ 0 h 402"/>
                <a:gd name="T4" fmla="*/ 0 w 10115"/>
                <a:gd name="T5" fmla="*/ 402 h 402"/>
                <a:gd name="T6" fmla="*/ 9788 w 10115"/>
                <a:gd name="T7" fmla="*/ 402 h 402"/>
                <a:gd name="T8" fmla="*/ 10115 w 10115"/>
                <a:gd name="T9" fmla="*/ 0 h 402"/>
              </a:gdLst>
              <a:ahLst/>
              <a:cxnLst>
                <a:cxn ang="0">
                  <a:pos x="T0" y="T1"/>
                </a:cxn>
                <a:cxn ang="0">
                  <a:pos x="T2" y="T3"/>
                </a:cxn>
                <a:cxn ang="0">
                  <a:pos x="T4" y="T5"/>
                </a:cxn>
                <a:cxn ang="0">
                  <a:pos x="T6" y="T7"/>
                </a:cxn>
                <a:cxn ang="0">
                  <a:pos x="T8" y="T9"/>
                </a:cxn>
              </a:cxnLst>
              <a:rect l="0" t="0" r="r" b="b"/>
              <a:pathLst>
                <a:path w="10115" h="402">
                  <a:moveTo>
                    <a:pt x="10115" y="0"/>
                  </a:moveTo>
                  <a:lnTo>
                    <a:pt x="0" y="0"/>
                  </a:lnTo>
                  <a:lnTo>
                    <a:pt x="0" y="402"/>
                  </a:lnTo>
                  <a:lnTo>
                    <a:pt x="9788" y="402"/>
                  </a:lnTo>
                  <a:lnTo>
                    <a:pt x="10115" y="0"/>
                  </a:lnTo>
                  <a:close/>
                </a:path>
              </a:pathLst>
            </a:custGeom>
            <a:solidFill>
              <a:srgbClr val="05949F">
                <a:alpha val="33000"/>
              </a:srgbClr>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1" name="Freeform 14"/>
            <p:cNvSpPr>
              <a:spLocks/>
            </p:cNvSpPr>
            <p:nvPr userDrawn="1"/>
          </p:nvSpPr>
          <p:spPr bwMode="auto">
            <a:xfrm>
              <a:off x="0" y="8137510"/>
              <a:ext cx="11018838" cy="638175"/>
            </a:xfrm>
            <a:custGeom>
              <a:avLst/>
              <a:gdLst>
                <a:gd name="T0" fmla="*/ 6941 w 6941"/>
                <a:gd name="T1" fmla="*/ 0 h 402"/>
                <a:gd name="T2" fmla="*/ 0 w 6941"/>
                <a:gd name="T3" fmla="*/ 0 h 402"/>
                <a:gd name="T4" fmla="*/ 0 w 6941"/>
                <a:gd name="T5" fmla="*/ 402 h 402"/>
                <a:gd name="T6" fmla="*/ 6614 w 6941"/>
                <a:gd name="T7" fmla="*/ 402 h 402"/>
                <a:gd name="T8" fmla="*/ 6941 w 6941"/>
                <a:gd name="T9" fmla="*/ 0 h 402"/>
              </a:gdLst>
              <a:ahLst/>
              <a:cxnLst>
                <a:cxn ang="0">
                  <a:pos x="T0" y="T1"/>
                </a:cxn>
                <a:cxn ang="0">
                  <a:pos x="T2" y="T3"/>
                </a:cxn>
                <a:cxn ang="0">
                  <a:pos x="T4" y="T5"/>
                </a:cxn>
                <a:cxn ang="0">
                  <a:pos x="T6" y="T7"/>
                </a:cxn>
                <a:cxn ang="0">
                  <a:pos x="T8" y="T9"/>
                </a:cxn>
              </a:cxnLst>
              <a:rect l="0" t="0" r="r" b="b"/>
              <a:pathLst>
                <a:path w="6941" h="402">
                  <a:moveTo>
                    <a:pt x="6941" y="0"/>
                  </a:moveTo>
                  <a:lnTo>
                    <a:pt x="0" y="0"/>
                  </a:lnTo>
                  <a:lnTo>
                    <a:pt x="0" y="402"/>
                  </a:lnTo>
                  <a:lnTo>
                    <a:pt x="6614" y="402"/>
                  </a:lnTo>
                  <a:lnTo>
                    <a:pt x="6941" y="0"/>
                  </a:lnTo>
                  <a:close/>
                </a:path>
              </a:pathLst>
            </a:custGeom>
            <a:solidFill>
              <a:srgbClr val="05949F">
                <a:alpha val="68000"/>
              </a:srgbClr>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2" name="Freeform 15"/>
            <p:cNvSpPr>
              <a:spLocks/>
            </p:cNvSpPr>
            <p:nvPr userDrawn="1"/>
          </p:nvSpPr>
          <p:spPr bwMode="auto">
            <a:xfrm>
              <a:off x="0" y="8137510"/>
              <a:ext cx="5771322" cy="638175"/>
            </a:xfrm>
            <a:custGeom>
              <a:avLst/>
              <a:gdLst>
                <a:gd name="T0" fmla="*/ 2966 w 2966"/>
                <a:gd name="T1" fmla="*/ 0 h 402"/>
                <a:gd name="T2" fmla="*/ 0 w 2966"/>
                <a:gd name="T3" fmla="*/ 0 h 402"/>
                <a:gd name="T4" fmla="*/ 0 w 2966"/>
                <a:gd name="T5" fmla="*/ 402 h 402"/>
                <a:gd name="T6" fmla="*/ 2639 w 2966"/>
                <a:gd name="T7" fmla="*/ 402 h 402"/>
                <a:gd name="T8" fmla="*/ 2966 w 2966"/>
                <a:gd name="T9" fmla="*/ 0 h 402"/>
              </a:gdLst>
              <a:ahLst/>
              <a:cxnLst>
                <a:cxn ang="0">
                  <a:pos x="T0" y="T1"/>
                </a:cxn>
                <a:cxn ang="0">
                  <a:pos x="T2" y="T3"/>
                </a:cxn>
                <a:cxn ang="0">
                  <a:pos x="T4" y="T5"/>
                </a:cxn>
                <a:cxn ang="0">
                  <a:pos x="T6" y="T7"/>
                </a:cxn>
                <a:cxn ang="0">
                  <a:pos x="T8" y="T9"/>
                </a:cxn>
              </a:cxnLst>
              <a:rect l="0" t="0" r="r" b="b"/>
              <a:pathLst>
                <a:path w="2966" h="402">
                  <a:moveTo>
                    <a:pt x="2966" y="0"/>
                  </a:moveTo>
                  <a:lnTo>
                    <a:pt x="0" y="0"/>
                  </a:lnTo>
                  <a:lnTo>
                    <a:pt x="0" y="402"/>
                  </a:lnTo>
                  <a:lnTo>
                    <a:pt x="2639" y="402"/>
                  </a:lnTo>
                  <a:lnTo>
                    <a:pt x="2966" y="0"/>
                  </a:lnTo>
                  <a:close/>
                </a:path>
              </a:pathLst>
            </a:custGeom>
            <a:solidFill>
              <a:srgbClr val="05949F"/>
            </a:solidFill>
            <a:ln>
              <a:noFill/>
            </a:ln>
          </p:spPr>
          <p:txBody>
            <a:bodyPr vert="horz" wrap="square" lIns="91440" tIns="45720" rIns="91440" bIns="45720" numCol="1" anchor="t" anchorCtr="0" compatLnSpc="1">
              <a:prstTxWarp prst="textNoShape">
                <a:avLst/>
              </a:prstTxWarp>
            </a:bodyPr>
            <a:lstStyle/>
            <a:p>
              <a:endParaRPr lang="en-GB" sz="1350"/>
            </a:p>
          </p:txBody>
        </p:sp>
      </p:grpSp>
      <p:sp>
        <p:nvSpPr>
          <p:cNvPr id="13" name="Title 2"/>
          <p:cNvSpPr txBox="1">
            <a:spLocks/>
          </p:cNvSpPr>
          <p:nvPr userDrawn="1"/>
        </p:nvSpPr>
        <p:spPr>
          <a:xfrm>
            <a:off x="47389" y="4767799"/>
            <a:ext cx="3840765" cy="390653"/>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b="1" i="0">
                <a:solidFill>
                  <a:schemeClr val="bg1"/>
                </a:solidFill>
                <a:latin typeface="Open Sans"/>
                <a:cs typeface="Open Sans"/>
              </a:rPr>
              <a:t>Global FOOD SECURITY CLUSTER</a:t>
            </a:r>
          </a:p>
        </p:txBody>
      </p:sp>
      <p:pic>
        <p:nvPicPr>
          <p:cNvPr id="14" name="Picture 13" descr="FSC_final_nobg.png"/>
          <p:cNvPicPr>
            <a:picLocks noChangeAspect="1"/>
          </p:cNvPicPr>
          <p:nvPr userDrawn="1"/>
        </p:nvPicPr>
        <p:blipFill rotWithShape="1">
          <a:blip r:embed="rId2">
            <a:extLst>
              <a:ext uri="{28A0092B-C50C-407E-A947-70E740481C1C}">
                <a14:useLocalDpi xmlns:a14="http://schemas.microsoft.com/office/drawing/2010/main" val="0"/>
              </a:ext>
            </a:extLst>
          </a:blip>
          <a:srcRect r="71439"/>
          <a:stretch/>
        </p:blipFill>
        <p:spPr>
          <a:xfrm>
            <a:off x="5930699" y="85765"/>
            <a:ext cx="613095" cy="505207"/>
          </a:xfrm>
          <a:prstGeom prst="rect">
            <a:avLst/>
          </a:prstGeom>
        </p:spPr>
      </p:pic>
    </p:spTree>
    <p:extLst>
      <p:ext uri="{BB962C8B-B14F-4D97-AF65-F5344CB8AC3E}">
        <p14:creationId xmlns:p14="http://schemas.microsoft.com/office/powerpoint/2010/main" val="34957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6" y="204787"/>
            <a:ext cx="2256235" cy="871538"/>
          </a:xfrm>
        </p:spPr>
        <p:txBody>
          <a:bodyPr anchor="b"/>
          <a:lstStyle>
            <a:lvl1pPr algn="l">
              <a:defRPr sz="1500" b="1"/>
            </a:lvl1pPr>
          </a:lstStyle>
          <a:p>
            <a:r>
              <a:rPr lang="pt-PT"/>
              <a:t>Click to edit Master title style</a:t>
            </a:r>
            <a:endParaRPr lang="en-US"/>
          </a:p>
        </p:txBody>
      </p:sp>
      <p:sp>
        <p:nvSpPr>
          <p:cNvPr id="3" name="Content Placeholder 2"/>
          <p:cNvSpPr>
            <a:spLocks noGrp="1"/>
          </p:cNvSpPr>
          <p:nvPr>
            <p:ph idx="1"/>
          </p:nvPr>
        </p:nvSpPr>
        <p:spPr>
          <a:xfrm>
            <a:off x="2681290" y="204796"/>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342906" y="1076328"/>
            <a:ext cx="2256235"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pt-PT"/>
              <a:t>Click to edit Master text styles</a:t>
            </a:r>
          </a:p>
        </p:txBody>
      </p:sp>
      <p:sp>
        <p:nvSpPr>
          <p:cNvPr id="5" name="Date Placeholder 4"/>
          <p:cNvSpPr>
            <a:spLocks noGrp="1"/>
          </p:cNvSpPr>
          <p:nvPr>
            <p:ph type="dt" sz="half" idx="10"/>
          </p:nvPr>
        </p:nvSpPr>
        <p:spPr/>
        <p:txBody>
          <a:bodyPr/>
          <a:lstStyle/>
          <a:p>
            <a:fld id="{931009A2-987F-2C49-BF64-DF08DDF1FD64}"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356350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pt-PT"/>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344216" y="4025511"/>
            <a:ext cx="41148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pt-PT"/>
              <a:t>Click to edit Master text styles</a:t>
            </a:r>
          </a:p>
        </p:txBody>
      </p:sp>
      <p:sp>
        <p:nvSpPr>
          <p:cNvPr id="5" name="Date Placeholder 4"/>
          <p:cNvSpPr>
            <a:spLocks noGrp="1"/>
          </p:cNvSpPr>
          <p:nvPr>
            <p:ph type="dt" sz="half" idx="10"/>
          </p:nvPr>
        </p:nvSpPr>
        <p:spPr/>
        <p:txBody>
          <a:bodyPr/>
          <a:lstStyle/>
          <a:p>
            <a:fld id="{931009A2-987F-2C49-BF64-DF08DDF1FD64}" type="datetimeFigureOut">
              <a:rPr lang="en-US" smtClean="0"/>
              <a:t>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2FF9A6-9D21-FB48-AC66-2213A3BB2B04}" type="slidenum">
              <a:rPr lang="en-US" smtClean="0"/>
              <a:t>‹#›</a:t>
            </a:fld>
            <a:endParaRPr lang="en-US"/>
          </a:p>
        </p:txBody>
      </p:sp>
    </p:spTree>
    <p:extLst>
      <p:ext uri="{BB962C8B-B14F-4D97-AF65-F5344CB8AC3E}">
        <p14:creationId xmlns:p14="http://schemas.microsoft.com/office/powerpoint/2010/main" val="262248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4209" y="129150"/>
            <a:ext cx="5820892" cy="328274"/>
          </a:xfrm>
          <a:prstGeom prst="rect">
            <a:avLst/>
          </a:prstGeom>
        </p:spPr>
        <p:txBody>
          <a:bodyPr vert="horz" lIns="91440" tIns="45720" rIns="91440" bIns="45720" rtlCol="0" anchor="ctr">
            <a:normAutofit/>
          </a:bodyPr>
          <a:lstStyle/>
          <a:p>
            <a:r>
              <a:rPr lang="pt-PT" err="1"/>
              <a:t>Click</a:t>
            </a:r>
            <a:r>
              <a:rPr lang="pt-PT"/>
              <a:t> to </a:t>
            </a:r>
            <a:r>
              <a:rPr lang="pt-PT" err="1"/>
              <a:t>edit</a:t>
            </a:r>
            <a:r>
              <a:rPr lang="pt-PT"/>
              <a:t> </a:t>
            </a:r>
            <a:r>
              <a:rPr lang="pt-PT" err="1"/>
              <a:t>master</a:t>
            </a:r>
            <a:r>
              <a:rPr lang="pt-PT"/>
              <a:t> </a:t>
            </a:r>
            <a:r>
              <a:rPr lang="pt-PT" err="1"/>
              <a:t>title</a:t>
            </a:r>
            <a:r>
              <a:rPr lang="pt-PT"/>
              <a:t> </a:t>
            </a:r>
            <a:r>
              <a:rPr lang="pt-PT" err="1"/>
              <a:t>style</a:t>
            </a:r>
            <a:endParaRPr lang="en-US"/>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31009A2-987F-2C49-BF64-DF08DDF1FD64}" type="datetimeFigureOut">
              <a:rPr lang="en-US" smtClean="0"/>
              <a:t>6/20/19</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2FF9A6-9D21-FB48-AC66-2213A3BB2B04}" type="slidenum">
              <a:rPr lang="en-US" smtClean="0"/>
              <a:t>‹#›</a:t>
            </a:fld>
            <a:endParaRPr lang="en-US"/>
          </a:p>
        </p:txBody>
      </p:sp>
    </p:spTree>
    <p:extLst>
      <p:ext uri="{BB962C8B-B14F-4D97-AF65-F5344CB8AC3E}">
        <p14:creationId xmlns:p14="http://schemas.microsoft.com/office/powerpoint/2010/main" val="3653863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342892" rtl="0" eaLnBrk="1" latinLnBrk="0" hangingPunct="1">
        <a:spcBef>
          <a:spcPct val="0"/>
        </a:spcBef>
        <a:buNone/>
        <a:defRPr sz="1050" b="1" kern="1200">
          <a:solidFill>
            <a:schemeClr val="tx1"/>
          </a:solidFill>
          <a:latin typeface="Merriweather"/>
          <a:ea typeface="+mj-ea"/>
          <a:cs typeface="Merriweather"/>
        </a:defRPr>
      </a:lvl1pPr>
    </p:titleStyle>
    <p:bodyStyle>
      <a:lvl1pPr marL="257168" indent="-257168" algn="l" defTabSz="342892" rtl="0" eaLnBrk="1" latinLnBrk="0" hangingPunct="1">
        <a:spcBef>
          <a:spcPct val="20000"/>
        </a:spcBef>
        <a:buFont typeface="Arial"/>
        <a:buChar char="•"/>
        <a:defRPr sz="2400" b="0" i="0" kern="1200">
          <a:solidFill>
            <a:schemeClr val="tx1"/>
          </a:solidFill>
          <a:latin typeface="Merriweather Sans Light"/>
          <a:ea typeface="+mn-ea"/>
          <a:cs typeface="Merriweather Sans Light"/>
        </a:defRPr>
      </a:lvl1pPr>
      <a:lvl2pPr marL="557199" indent="-214308" algn="l" defTabSz="342892" rtl="0" eaLnBrk="1" latinLnBrk="0" hangingPunct="1">
        <a:spcBef>
          <a:spcPct val="20000"/>
        </a:spcBef>
        <a:buFont typeface="Arial"/>
        <a:buChar char="–"/>
        <a:defRPr sz="2100" b="0" i="0" kern="1200">
          <a:solidFill>
            <a:schemeClr val="tx1"/>
          </a:solidFill>
          <a:latin typeface="Merriweather Sans Light"/>
          <a:ea typeface="+mn-ea"/>
          <a:cs typeface="Merriweather Sans Light"/>
        </a:defRPr>
      </a:lvl2pPr>
      <a:lvl3pPr marL="857228" indent="-171446" algn="l" defTabSz="342892" rtl="0" eaLnBrk="1" latinLnBrk="0" hangingPunct="1">
        <a:spcBef>
          <a:spcPct val="20000"/>
        </a:spcBef>
        <a:buFont typeface="Arial"/>
        <a:buChar char="•"/>
        <a:defRPr sz="1800" b="0" i="0" kern="1200">
          <a:solidFill>
            <a:schemeClr val="tx1"/>
          </a:solidFill>
          <a:latin typeface="Merriweather Sans Light"/>
          <a:ea typeface="+mn-ea"/>
          <a:cs typeface="Merriweather Sans Light"/>
        </a:defRPr>
      </a:lvl3pPr>
      <a:lvl4pPr marL="1200120" indent="-171446" algn="l" defTabSz="342892" rtl="0" eaLnBrk="1" latinLnBrk="0" hangingPunct="1">
        <a:spcBef>
          <a:spcPct val="20000"/>
        </a:spcBef>
        <a:buFont typeface="Arial"/>
        <a:buChar char="–"/>
        <a:defRPr sz="1500" b="0" i="0" kern="1200">
          <a:solidFill>
            <a:schemeClr val="tx1"/>
          </a:solidFill>
          <a:latin typeface="Merriweather Sans Light"/>
          <a:ea typeface="+mn-ea"/>
          <a:cs typeface="Merriweather Sans Light"/>
        </a:defRPr>
      </a:lvl4pPr>
      <a:lvl5pPr marL="1543012" indent="-171446" algn="l" defTabSz="342892" rtl="0" eaLnBrk="1" latinLnBrk="0" hangingPunct="1">
        <a:spcBef>
          <a:spcPct val="20000"/>
        </a:spcBef>
        <a:buFont typeface="Arial"/>
        <a:buChar char="»"/>
        <a:defRPr sz="1500" b="0" i="0" kern="1200">
          <a:solidFill>
            <a:schemeClr val="tx1"/>
          </a:solidFill>
          <a:latin typeface="Merriweather Sans Light"/>
          <a:ea typeface="+mn-ea"/>
          <a:cs typeface="Merriweather Sans Light"/>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fscluster.org/preparedness-and-resilience-wg/workinggroup/preparedness-and-resilience-working" TargetMode="External"/><Relationship Id="rId2" Type="http://schemas.openxmlformats.org/officeDocument/2006/relationships/hyperlink" Target="http://fscluster.org/inter-cluster-working-group-food/workinggroup/inter-cluster-nutrition-working-group" TargetMode="External"/><Relationship Id="rId1" Type="http://schemas.openxmlformats.org/officeDocument/2006/relationships/slideLayout" Target="../slideLayouts/slideLayout7.xml"/><Relationship Id="rId5" Type="http://schemas.openxmlformats.org/officeDocument/2006/relationships/hyperlink" Target="http://fscluster.org/cash-and-markets-working-group/workinggroup/cash-and-markets-working-group" TargetMode="External"/><Relationship Id="rId4" Type="http://schemas.openxmlformats.org/officeDocument/2006/relationships/hyperlink" Target="http://fscluster.org/programme-quality-working-group/pqw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unwfp.maps.arcgis.com/apps/Cascade/index.html?appid=a379a1c9b26749e3bf9304660a46dd75"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youtube.com/channel/UC3G1m8odGVw9Z__NJ5bIk0w"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twitter.com/FSCluster" TargetMode="External"/><Relationship Id="rId5" Type="http://schemas.openxmlformats.org/officeDocument/2006/relationships/hyperlink" Target="mailto:info@fscluster.org" TargetMode="External"/><Relationship Id="rId4" Type="http://schemas.openxmlformats.org/officeDocument/2006/relationships/hyperlink" Target="http://www.fscluster.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M_20170717_WFP-Fares_Khoailed_O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56" y="0"/>
            <a:ext cx="7711395" cy="5143500"/>
          </a:xfrm>
          <a:prstGeom prst="rect">
            <a:avLst/>
          </a:prstGeom>
        </p:spPr>
      </p:pic>
      <p:sp>
        <p:nvSpPr>
          <p:cNvPr id="5" name="Rectangle 4"/>
          <p:cNvSpPr/>
          <p:nvPr/>
        </p:nvSpPr>
        <p:spPr>
          <a:xfrm>
            <a:off x="372780" y="1090682"/>
            <a:ext cx="2262472" cy="4052821"/>
          </a:xfrm>
          <a:prstGeom prst="rect">
            <a:avLst/>
          </a:prstGeom>
          <a:solidFill>
            <a:schemeClr val="accent2">
              <a:alpha val="7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endParaRPr lang="en-US" sz="2100" b="1">
              <a:solidFill>
                <a:schemeClr val="accent1"/>
              </a:solidFill>
              <a:latin typeface="Raleway"/>
              <a:cs typeface="Raleway"/>
            </a:endParaRPr>
          </a:p>
          <a:p>
            <a:pPr lvl="1">
              <a:lnSpc>
                <a:spcPct val="140000"/>
              </a:lnSpc>
            </a:pPr>
            <a:endParaRPr lang="en-US" sz="300" b="1">
              <a:latin typeface="Raleway"/>
              <a:cs typeface="Raleway"/>
            </a:endParaRPr>
          </a:p>
        </p:txBody>
      </p:sp>
      <p:sp>
        <p:nvSpPr>
          <p:cNvPr id="14" name="Rectangle 13"/>
          <p:cNvSpPr/>
          <p:nvPr/>
        </p:nvSpPr>
        <p:spPr>
          <a:xfrm>
            <a:off x="442370" y="1347673"/>
            <a:ext cx="2192881" cy="1200328"/>
          </a:xfrm>
          <a:prstGeom prst="rect">
            <a:avLst/>
          </a:prstGeom>
        </p:spPr>
        <p:txBody>
          <a:bodyPr wrap="square">
            <a:spAutoFit/>
          </a:bodyPr>
          <a:lstStyle/>
          <a:p>
            <a:pPr marL="0" lvl="1"/>
            <a:r>
              <a:rPr lang="en-US" sz="2400" b="1">
                <a:solidFill>
                  <a:schemeClr val="bg1"/>
                </a:solidFill>
                <a:latin typeface="Verdana"/>
                <a:cs typeface="Verdana"/>
              </a:rPr>
              <a:t>GLOBAL </a:t>
            </a:r>
          </a:p>
          <a:p>
            <a:pPr marL="0" lvl="1"/>
            <a:r>
              <a:rPr lang="en-US" sz="2400" b="1">
                <a:solidFill>
                  <a:schemeClr val="bg1"/>
                </a:solidFill>
                <a:latin typeface="Verdana"/>
                <a:cs typeface="Verdana"/>
              </a:rPr>
              <a:t>PARTNERS </a:t>
            </a:r>
          </a:p>
          <a:p>
            <a:pPr marL="0" lvl="1"/>
            <a:r>
              <a:rPr lang="en-US" sz="2400" b="1">
                <a:solidFill>
                  <a:schemeClr val="bg1"/>
                </a:solidFill>
                <a:latin typeface="Verdana"/>
                <a:cs typeface="Verdana"/>
              </a:rPr>
              <a:t>MEETING</a:t>
            </a:r>
          </a:p>
        </p:txBody>
      </p:sp>
      <p:sp>
        <p:nvSpPr>
          <p:cNvPr id="15" name="Rectangle 14"/>
          <p:cNvSpPr/>
          <p:nvPr/>
        </p:nvSpPr>
        <p:spPr>
          <a:xfrm>
            <a:off x="390177" y="4334149"/>
            <a:ext cx="2262472" cy="523220"/>
          </a:xfrm>
          <a:prstGeom prst="rect">
            <a:avLst/>
          </a:prstGeom>
        </p:spPr>
        <p:txBody>
          <a:bodyPr wrap="square">
            <a:spAutoFit/>
          </a:bodyPr>
          <a:lstStyle/>
          <a:p>
            <a:pPr marL="0" lvl="1"/>
            <a:r>
              <a:rPr lang="en-US" sz="1400">
                <a:solidFill>
                  <a:schemeClr val="bg1"/>
                </a:solidFill>
                <a:latin typeface="Verdana"/>
                <a:cs typeface="Verdana"/>
              </a:rPr>
              <a:t>23/24 May 2019</a:t>
            </a:r>
          </a:p>
          <a:p>
            <a:pPr marL="0" lvl="1"/>
            <a:r>
              <a:rPr lang="en-US" sz="1400">
                <a:solidFill>
                  <a:schemeClr val="bg1"/>
                </a:solidFill>
                <a:latin typeface="Verdana"/>
                <a:cs typeface="Verdana"/>
              </a:rPr>
              <a:t>Iraq Room, FAO, Rome</a:t>
            </a:r>
          </a:p>
        </p:txBody>
      </p:sp>
    </p:spTree>
    <p:extLst>
      <p:ext uri="{BB962C8B-B14F-4D97-AF65-F5344CB8AC3E}">
        <p14:creationId xmlns:p14="http://schemas.microsoft.com/office/powerpoint/2010/main" val="144391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1EB5CF6-3F93-4034-8DE3-C4C4193ED641}"/>
              </a:ext>
            </a:extLst>
          </p:cNvPr>
          <p:cNvSpPr txBox="1">
            <a:spLocks/>
          </p:cNvSpPr>
          <p:nvPr/>
        </p:nvSpPr>
        <p:spPr>
          <a:xfrm>
            <a:off x="146537" y="740982"/>
            <a:ext cx="6819189" cy="267064"/>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endParaRPr lang="en-US" sz="1350">
              <a:solidFill>
                <a:schemeClr val="bg1"/>
              </a:solidFill>
              <a:latin typeface="Merriweather"/>
              <a:cs typeface="Merriweather"/>
            </a:endParaRPr>
          </a:p>
        </p:txBody>
      </p:sp>
      <p:sp>
        <p:nvSpPr>
          <p:cNvPr id="9" name="Rectangle 8">
            <a:extLst>
              <a:ext uri="{FF2B5EF4-FFF2-40B4-BE49-F238E27FC236}">
                <a16:creationId xmlns:a16="http://schemas.microsoft.com/office/drawing/2014/main" id="{22EDE80F-A238-46FD-8BBB-23239C99F2A7}"/>
              </a:ext>
            </a:extLst>
          </p:cNvPr>
          <p:cNvSpPr/>
          <p:nvPr/>
        </p:nvSpPr>
        <p:spPr>
          <a:xfrm>
            <a:off x="-4368" y="247862"/>
            <a:ext cx="4823562" cy="544618"/>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0" name="Title 2"/>
          <p:cNvSpPr txBox="1">
            <a:spLocks/>
          </p:cNvSpPr>
          <p:nvPr/>
        </p:nvSpPr>
        <p:spPr>
          <a:xfrm>
            <a:off x="92556" y="264770"/>
            <a:ext cx="4726639" cy="52771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a:solidFill>
                  <a:srgbClr val="FFFFFF"/>
                </a:solidFill>
                <a:latin typeface="Verdana"/>
                <a:ea typeface="Roboto Light" panose="02000000000000000000" pitchFamily="2" charset="0"/>
                <a:cs typeface="Verdana"/>
              </a:rPr>
              <a:t>Support to country cluster (staffing, rosters, support missions) / </a:t>
            </a:r>
            <a:r>
              <a:rPr lang="en-US">
                <a:solidFill>
                  <a:srgbClr val="FFFFFF"/>
                </a:solidFill>
                <a:latin typeface="Verdana"/>
                <a:cs typeface="Verdana"/>
              </a:rPr>
              <a:t>Dec 2018-May 2019</a:t>
            </a:r>
          </a:p>
        </p:txBody>
      </p:sp>
      <p:graphicFrame>
        <p:nvGraphicFramePr>
          <p:cNvPr id="4" name="Table 3"/>
          <p:cNvGraphicFramePr>
            <a:graphicFrameLocks noGrp="1"/>
          </p:cNvGraphicFramePr>
          <p:nvPr>
            <p:extLst>
              <p:ext uri="{D42A27DB-BD31-4B8C-83A1-F6EECF244321}">
                <p14:modId xmlns:p14="http://schemas.microsoft.com/office/powerpoint/2010/main" val="111898777"/>
              </p:ext>
            </p:extLst>
          </p:nvPr>
        </p:nvGraphicFramePr>
        <p:xfrm>
          <a:off x="92554" y="1066627"/>
          <a:ext cx="2053486" cy="2572402"/>
        </p:xfrm>
        <a:graphic>
          <a:graphicData uri="http://schemas.openxmlformats.org/drawingml/2006/table">
            <a:tbl>
              <a:tblPr firstRow="1" bandRow="1">
                <a:tableStyleId>{5C22544A-7EE6-4342-B048-85BDC9FD1C3A}</a:tableStyleId>
              </a:tblPr>
              <a:tblGrid>
                <a:gridCol w="1026743">
                  <a:extLst>
                    <a:ext uri="{9D8B030D-6E8A-4147-A177-3AD203B41FA5}">
                      <a16:colId xmlns:a16="http://schemas.microsoft.com/office/drawing/2014/main" val="20000"/>
                    </a:ext>
                  </a:extLst>
                </a:gridCol>
                <a:gridCol w="1026743">
                  <a:extLst>
                    <a:ext uri="{9D8B030D-6E8A-4147-A177-3AD203B41FA5}">
                      <a16:colId xmlns:a16="http://schemas.microsoft.com/office/drawing/2014/main" val="20001"/>
                    </a:ext>
                  </a:extLst>
                </a:gridCol>
              </a:tblGrid>
              <a:tr h="419557">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a:solidFill>
                            <a:srgbClr val="FFFFFF"/>
                          </a:solidFill>
                          <a:effectLst/>
                          <a:latin typeface="Verdana"/>
                          <a:cs typeface="Verdana"/>
                        </a:rPr>
                        <a:t>Support Missions</a:t>
                      </a:r>
                    </a:p>
                  </a:txBody>
                  <a:tcPr>
                    <a:solidFill>
                      <a:srgbClr val="0594AF"/>
                    </a:solidFill>
                  </a:tcPr>
                </a:tc>
                <a:tc>
                  <a:txBody>
                    <a:bodyPr/>
                    <a:lstStyle/>
                    <a:p>
                      <a:r>
                        <a:rPr lang="en-US" sz="1100" b="1" i="0" u="none" strike="noStrike" kern="1200">
                          <a:solidFill>
                            <a:srgbClr val="FFFFFF"/>
                          </a:solidFill>
                          <a:effectLst/>
                          <a:latin typeface="Verdana"/>
                          <a:ea typeface="+mn-ea"/>
                          <a:cs typeface="Verdana"/>
                        </a:rPr>
                        <a:t>#</a:t>
                      </a:r>
                      <a:r>
                        <a:rPr lang="en-US" sz="1100" b="1" i="0" u="none" strike="noStrike" kern="1200" baseline="0">
                          <a:solidFill>
                            <a:srgbClr val="FFFFFF"/>
                          </a:solidFill>
                          <a:effectLst/>
                          <a:latin typeface="Verdana"/>
                          <a:ea typeface="+mn-ea"/>
                          <a:cs typeface="Verdana"/>
                        </a:rPr>
                        <a:t> days in Country</a:t>
                      </a:r>
                      <a:endParaRPr lang="en-US" sz="1100" b="1" i="0" u="none" strike="noStrike" kern="1200">
                        <a:solidFill>
                          <a:srgbClr val="FFFFFF"/>
                        </a:solidFill>
                        <a:effectLst/>
                        <a:latin typeface="Verdana"/>
                        <a:ea typeface="+mn-ea"/>
                        <a:cs typeface="Verdana"/>
                      </a:endParaRPr>
                    </a:p>
                  </a:txBody>
                  <a:tcPr>
                    <a:solidFill>
                      <a:srgbClr val="0594AF"/>
                    </a:solidFill>
                  </a:tcPr>
                </a:tc>
                <a:extLst>
                  <a:ext uri="{0D108BD9-81ED-4DB2-BD59-A6C34878D82A}">
                    <a16:rowId xmlns:a16="http://schemas.microsoft.com/office/drawing/2014/main" val="10000"/>
                  </a:ext>
                </a:extLst>
              </a:tr>
              <a:tr h="306526">
                <a:tc>
                  <a:txBody>
                    <a:bodyPr/>
                    <a:lstStyle/>
                    <a:p>
                      <a:pPr algn="l" fontAlgn="ctr"/>
                      <a:r>
                        <a:rPr lang="en-US" sz="1100" b="0" i="0" u="none" strike="noStrike">
                          <a:solidFill>
                            <a:srgbClr val="000000"/>
                          </a:solidFill>
                          <a:effectLst/>
                          <a:latin typeface="Verdana"/>
                          <a:cs typeface="Verdana"/>
                        </a:rPr>
                        <a:t>Afghanistan</a:t>
                      </a:r>
                    </a:p>
                  </a:txBody>
                  <a:tcPr marL="14213" marR="14213" marT="14213" marB="0" anchor="ctr"/>
                </a:tc>
                <a:tc>
                  <a:txBody>
                    <a:bodyPr/>
                    <a:lstStyle/>
                    <a:p>
                      <a:pPr algn="l" fontAlgn="ctr"/>
                      <a:r>
                        <a:rPr lang="en-US" sz="1100" b="0" i="0" u="none" strike="noStrike">
                          <a:solidFill>
                            <a:srgbClr val="000000"/>
                          </a:solidFill>
                          <a:effectLst/>
                          <a:latin typeface="Verdana"/>
                          <a:cs typeface="Verdana"/>
                        </a:rPr>
                        <a:t>5 days </a:t>
                      </a:r>
                    </a:p>
                  </a:txBody>
                  <a:tcPr marL="14213" marR="14213" marT="14213" marB="0" anchor="ctr"/>
                </a:tc>
                <a:extLst>
                  <a:ext uri="{0D108BD9-81ED-4DB2-BD59-A6C34878D82A}">
                    <a16:rowId xmlns:a16="http://schemas.microsoft.com/office/drawing/2014/main" val="10001"/>
                  </a:ext>
                </a:extLst>
              </a:tr>
              <a:tr h="306526">
                <a:tc>
                  <a:txBody>
                    <a:bodyPr/>
                    <a:lstStyle/>
                    <a:p>
                      <a:pPr algn="l" fontAlgn="ctr"/>
                      <a:r>
                        <a:rPr lang="en-US" sz="1100" b="0" i="0" u="none" strike="noStrike">
                          <a:solidFill>
                            <a:srgbClr val="000000"/>
                          </a:solidFill>
                          <a:effectLst/>
                          <a:latin typeface="Verdana"/>
                          <a:cs typeface="Verdana"/>
                        </a:rPr>
                        <a:t>Comoros</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Verdana"/>
                          <a:cs typeface="Verdana"/>
                        </a:rPr>
                        <a:t>6 days </a:t>
                      </a:r>
                    </a:p>
                  </a:txBody>
                  <a:tcPr marL="14213" marR="14213" marT="14213" marB="0" anchor="ctr"/>
                </a:tc>
                <a:extLst>
                  <a:ext uri="{0D108BD9-81ED-4DB2-BD59-A6C34878D82A}">
                    <a16:rowId xmlns:a16="http://schemas.microsoft.com/office/drawing/2014/main" val="10002"/>
                  </a:ext>
                </a:extLst>
              </a:tr>
              <a:tr h="306526">
                <a:tc>
                  <a:txBody>
                    <a:bodyPr/>
                    <a:lstStyle/>
                    <a:p>
                      <a:pPr algn="l" fontAlgn="ctr"/>
                      <a:r>
                        <a:rPr lang="en-US" sz="1100" b="0" i="0" u="none" strike="noStrike">
                          <a:solidFill>
                            <a:srgbClr val="000000"/>
                          </a:solidFill>
                          <a:effectLst/>
                          <a:latin typeface="Verdana"/>
                          <a:cs typeface="Verdana"/>
                        </a:rPr>
                        <a:t>Lebanon</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is-IS" sz="1100" b="0" i="0" u="none" strike="noStrike">
                          <a:solidFill>
                            <a:srgbClr val="000000"/>
                          </a:solidFill>
                          <a:effectLst/>
                          <a:latin typeface="Verdana"/>
                          <a:cs typeface="Verdana"/>
                        </a:rPr>
                        <a:t>4 </a:t>
                      </a:r>
                      <a:r>
                        <a:rPr lang="en-US" sz="1100" b="0" i="0" u="none" strike="noStrike">
                          <a:solidFill>
                            <a:srgbClr val="000000"/>
                          </a:solidFill>
                          <a:effectLst/>
                          <a:latin typeface="Verdana"/>
                          <a:cs typeface="Verdana"/>
                        </a:rPr>
                        <a:t>days </a:t>
                      </a:r>
                    </a:p>
                  </a:txBody>
                  <a:tcPr marL="14213" marR="14213" marT="14213" marB="0" anchor="ctr"/>
                </a:tc>
                <a:extLst>
                  <a:ext uri="{0D108BD9-81ED-4DB2-BD59-A6C34878D82A}">
                    <a16:rowId xmlns:a16="http://schemas.microsoft.com/office/drawing/2014/main" val="10003"/>
                  </a:ext>
                </a:extLst>
              </a:tr>
              <a:tr h="306526">
                <a:tc>
                  <a:txBody>
                    <a:bodyPr/>
                    <a:lstStyle/>
                    <a:p>
                      <a:pPr algn="l" fontAlgn="ctr"/>
                      <a:r>
                        <a:rPr lang="en-US" sz="1100" b="0" i="0" u="none" strike="noStrike">
                          <a:solidFill>
                            <a:srgbClr val="000000"/>
                          </a:solidFill>
                          <a:effectLst/>
                          <a:latin typeface="Verdana"/>
                          <a:cs typeface="Verdana"/>
                        </a:rPr>
                        <a:t>Mozambique</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Verdana"/>
                          <a:cs typeface="Verdana"/>
                        </a:rPr>
                        <a:t>71 days </a:t>
                      </a:r>
                    </a:p>
                  </a:txBody>
                  <a:tcPr marL="14213" marR="14213" marT="14213" marB="0" anchor="ctr"/>
                </a:tc>
                <a:extLst>
                  <a:ext uri="{0D108BD9-81ED-4DB2-BD59-A6C34878D82A}">
                    <a16:rowId xmlns:a16="http://schemas.microsoft.com/office/drawing/2014/main" val="10004"/>
                  </a:ext>
                </a:extLst>
              </a:tr>
              <a:tr h="306526">
                <a:tc>
                  <a:txBody>
                    <a:bodyPr/>
                    <a:lstStyle/>
                    <a:p>
                      <a:pPr algn="l" fontAlgn="ctr"/>
                      <a:r>
                        <a:rPr lang="en-US" sz="1100" b="0" i="0" u="none" strike="noStrike">
                          <a:solidFill>
                            <a:srgbClr val="000000"/>
                          </a:solidFill>
                          <a:effectLst/>
                          <a:latin typeface="Verdana"/>
                          <a:cs typeface="Verdana"/>
                        </a:rPr>
                        <a:t>Myanmar</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is-IS" sz="1100" b="0" i="0" u="none" strike="noStrike">
                          <a:solidFill>
                            <a:srgbClr val="000000"/>
                          </a:solidFill>
                          <a:effectLst/>
                          <a:latin typeface="Verdana"/>
                          <a:cs typeface="Verdana"/>
                        </a:rPr>
                        <a:t>5 </a:t>
                      </a:r>
                      <a:r>
                        <a:rPr lang="en-US" sz="1100" b="0" i="0" u="none" strike="noStrike">
                          <a:solidFill>
                            <a:srgbClr val="000000"/>
                          </a:solidFill>
                          <a:effectLst/>
                          <a:latin typeface="Verdana"/>
                          <a:cs typeface="Verdana"/>
                        </a:rPr>
                        <a:t>days </a:t>
                      </a:r>
                    </a:p>
                  </a:txBody>
                  <a:tcPr marL="14213" marR="14213" marT="14213" marB="0" anchor="ctr"/>
                </a:tc>
                <a:extLst>
                  <a:ext uri="{0D108BD9-81ED-4DB2-BD59-A6C34878D82A}">
                    <a16:rowId xmlns:a16="http://schemas.microsoft.com/office/drawing/2014/main" val="10005"/>
                  </a:ext>
                </a:extLst>
              </a:tr>
              <a:tr h="306526">
                <a:tc>
                  <a:txBody>
                    <a:bodyPr/>
                    <a:lstStyle/>
                    <a:p>
                      <a:pPr algn="l" fontAlgn="ctr"/>
                      <a:r>
                        <a:rPr lang="en-US" sz="1100" b="0" i="0" u="none" strike="noStrike" dirty="0">
                          <a:solidFill>
                            <a:srgbClr val="000000"/>
                          </a:solidFill>
                          <a:effectLst/>
                          <a:latin typeface="Verdana"/>
                          <a:cs typeface="Verdana"/>
                        </a:rPr>
                        <a:t>Zimbabwe</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Verdana"/>
                          <a:cs typeface="Verdana"/>
                        </a:rPr>
                        <a:t>5 days </a:t>
                      </a:r>
                    </a:p>
                  </a:txBody>
                  <a:tcPr marL="14213" marR="14213" marT="14213" marB="0" anchor="ctr"/>
                </a:tc>
                <a:extLst>
                  <a:ext uri="{0D108BD9-81ED-4DB2-BD59-A6C34878D82A}">
                    <a16:rowId xmlns:a16="http://schemas.microsoft.com/office/drawing/2014/main" val="10007"/>
                  </a:ext>
                </a:extLst>
              </a:tr>
              <a:tr h="306526">
                <a:tc>
                  <a:txBody>
                    <a:bodyPr/>
                    <a:lstStyle/>
                    <a:p>
                      <a:pPr algn="l" fontAlgn="ctr"/>
                      <a:r>
                        <a:rPr lang="en-US" sz="1100" b="1" i="0" u="none" strike="noStrike">
                          <a:solidFill>
                            <a:srgbClr val="000000"/>
                          </a:solidFill>
                          <a:effectLst/>
                          <a:latin typeface="Verdana"/>
                          <a:cs typeface="Verdana"/>
                        </a:rPr>
                        <a:t>Tot.</a:t>
                      </a:r>
                    </a:p>
                  </a:txBody>
                  <a:tcPr marL="14213" marR="14213" marT="14213" marB="0" anchor="ctr">
                    <a:solidFill>
                      <a:schemeClr val="tx2">
                        <a:lumMod val="10000"/>
                        <a:lumOff val="90000"/>
                      </a:schemeClr>
                    </a:solidFill>
                  </a:tcP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Verdana"/>
                          <a:cs typeface="Verdana"/>
                        </a:rPr>
                        <a:t>95 days</a:t>
                      </a:r>
                    </a:p>
                  </a:txBody>
                  <a:tcPr marL="14213" marR="14213" marT="14213" marB="0" anchor="ctr">
                    <a:solidFill>
                      <a:schemeClr val="tx2">
                        <a:lumMod val="10000"/>
                        <a:lumOff val="90000"/>
                      </a:schemeClr>
                    </a:solidFill>
                  </a:tcPr>
                </a:tc>
                <a:extLst>
                  <a:ext uri="{0D108BD9-81ED-4DB2-BD59-A6C34878D82A}">
                    <a16:rowId xmlns:a16="http://schemas.microsoft.com/office/drawing/2014/main" val="10008"/>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555075387"/>
              </p:ext>
            </p:extLst>
          </p:nvPr>
        </p:nvGraphicFramePr>
        <p:xfrm>
          <a:off x="2307109" y="1066632"/>
          <a:ext cx="2512085" cy="3568692"/>
        </p:xfrm>
        <a:graphic>
          <a:graphicData uri="http://schemas.openxmlformats.org/drawingml/2006/table">
            <a:tbl>
              <a:tblPr firstRow="1" bandRow="1">
                <a:tableStyleId>{5C22544A-7EE6-4342-B048-85BDC9FD1C3A}</a:tableStyleId>
              </a:tblPr>
              <a:tblGrid>
                <a:gridCol w="1363453">
                  <a:extLst>
                    <a:ext uri="{9D8B030D-6E8A-4147-A177-3AD203B41FA5}">
                      <a16:colId xmlns:a16="http://schemas.microsoft.com/office/drawing/2014/main" val="20000"/>
                    </a:ext>
                  </a:extLst>
                </a:gridCol>
                <a:gridCol w="1148632">
                  <a:extLst>
                    <a:ext uri="{9D8B030D-6E8A-4147-A177-3AD203B41FA5}">
                      <a16:colId xmlns:a16="http://schemas.microsoft.com/office/drawing/2014/main" val="20001"/>
                    </a:ext>
                  </a:extLst>
                </a:gridCol>
              </a:tblGrid>
              <a:tr h="427190">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FFFFFF"/>
                          </a:solidFill>
                          <a:effectLst/>
                          <a:latin typeface="Verdana"/>
                          <a:ea typeface="+mn-ea"/>
                          <a:cs typeface="Verdana"/>
                        </a:rPr>
                        <a:t>Support with deployments</a:t>
                      </a:r>
                      <a:endParaRPr lang="en-US"/>
                    </a:p>
                  </a:txBody>
                  <a:tcPr>
                    <a:solidFill>
                      <a:srgbClr val="0594AF"/>
                    </a:solidFill>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FFFFFF"/>
                          </a:solidFill>
                          <a:effectLst/>
                          <a:latin typeface="Verdana"/>
                          <a:ea typeface="+mn-ea"/>
                          <a:cs typeface="Verdana"/>
                        </a:rPr>
                        <a:t># Staff (CC and IM)</a:t>
                      </a:r>
                      <a:endParaRPr lang="en-US"/>
                    </a:p>
                  </a:txBody>
                  <a:tcPr>
                    <a:solidFill>
                      <a:srgbClr val="0594AF"/>
                    </a:solidFill>
                  </a:tcPr>
                </a:tc>
                <a:extLst>
                  <a:ext uri="{0D108BD9-81ED-4DB2-BD59-A6C34878D82A}">
                    <a16:rowId xmlns:a16="http://schemas.microsoft.com/office/drawing/2014/main" val="10000"/>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Bangladesh</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2</a:t>
                      </a:r>
                    </a:p>
                  </a:txBody>
                  <a:tcPr marL="12700" marR="12700" marT="12700" marB="0" anchor="ctr"/>
                </a:tc>
                <a:extLst>
                  <a:ext uri="{0D108BD9-81ED-4DB2-BD59-A6C34878D82A}">
                    <a16:rowId xmlns:a16="http://schemas.microsoft.com/office/drawing/2014/main" val="10001"/>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Cameroon</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2</a:t>
                      </a:r>
                    </a:p>
                  </a:txBody>
                  <a:tcPr marL="12700" marR="12700" marT="12700" marB="0" anchor="ctr"/>
                </a:tc>
                <a:extLst>
                  <a:ext uri="{0D108BD9-81ED-4DB2-BD59-A6C34878D82A}">
                    <a16:rowId xmlns:a16="http://schemas.microsoft.com/office/drawing/2014/main" val="10002"/>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Lebanon</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2</a:t>
                      </a:r>
                    </a:p>
                  </a:txBody>
                  <a:tcPr marL="12700" marR="12700" marT="12700" marB="0" anchor="ctr"/>
                </a:tc>
                <a:extLst>
                  <a:ext uri="{0D108BD9-81ED-4DB2-BD59-A6C34878D82A}">
                    <a16:rowId xmlns:a16="http://schemas.microsoft.com/office/drawing/2014/main" val="10003"/>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Malawi</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04"/>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Mali</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05"/>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Mozambique</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4</a:t>
                      </a:r>
                    </a:p>
                  </a:txBody>
                  <a:tcPr marL="12700" marR="12700" marT="12700" marB="0" anchor="ctr"/>
                </a:tc>
                <a:extLst>
                  <a:ext uri="{0D108BD9-81ED-4DB2-BD59-A6C34878D82A}">
                    <a16:rowId xmlns:a16="http://schemas.microsoft.com/office/drawing/2014/main" val="10006"/>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Nigeria</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3</a:t>
                      </a:r>
                    </a:p>
                  </a:txBody>
                  <a:tcPr marL="12700" marR="12700" marT="12700" marB="0" anchor="ctr"/>
                </a:tc>
                <a:extLst>
                  <a:ext uri="{0D108BD9-81ED-4DB2-BD59-A6C34878D82A}">
                    <a16:rowId xmlns:a16="http://schemas.microsoft.com/office/drawing/2014/main" val="10007"/>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South Sudan</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08"/>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Sudan</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09"/>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Whole of Syria</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2</a:t>
                      </a:r>
                    </a:p>
                  </a:txBody>
                  <a:tcPr marL="12700" marR="12700" marT="12700" marB="0" anchor="ctr"/>
                </a:tc>
                <a:extLst>
                  <a:ext uri="{0D108BD9-81ED-4DB2-BD59-A6C34878D82A}">
                    <a16:rowId xmlns:a16="http://schemas.microsoft.com/office/drawing/2014/main" val="10010"/>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Yemen</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11"/>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Zimbabwe</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2</a:t>
                      </a:r>
                    </a:p>
                  </a:txBody>
                  <a:tcPr marL="12700" marR="12700" marT="12700" marB="0" anchor="ctr"/>
                </a:tc>
                <a:extLst>
                  <a:ext uri="{0D108BD9-81ED-4DB2-BD59-A6C34878D82A}">
                    <a16:rowId xmlns:a16="http://schemas.microsoft.com/office/drawing/2014/main" val="10012"/>
                  </a:ext>
                </a:extLst>
              </a:tr>
              <a:tr h="224393">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Venezuela</a:t>
                      </a:r>
                    </a:p>
                  </a:txBody>
                  <a:tcPr marL="12700" marR="12700" marT="12700"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a:t>
                      </a:r>
                    </a:p>
                  </a:txBody>
                  <a:tcPr marL="12700" marR="12700" marT="12700" marB="0" anchor="ctr"/>
                </a:tc>
                <a:extLst>
                  <a:ext uri="{0D108BD9-81ED-4DB2-BD59-A6C34878D82A}">
                    <a16:rowId xmlns:a16="http://schemas.microsoft.com/office/drawing/2014/main" val="10013"/>
                  </a:ext>
                </a:extLst>
              </a:tr>
              <a:tr h="224393">
                <a:tc>
                  <a:txBody>
                    <a:bodyPr/>
                    <a:lstStyle/>
                    <a:p>
                      <a:pPr algn="l" fontAlgn="ctr"/>
                      <a:r>
                        <a:rPr lang="en-US" sz="1100" b="1" i="0" u="none" strike="noStrike">
                          <a:solidFill>
                            <a:srgbClr val="000000"/>
                          </a:solidFill>
                          <a:effectLst/>
                          <a:latin typeface="Verdana"/>
                          <a:cs typeface="Verdana"/>
                        </a:rPr>
                        <a:t>Tot.</a:t>
                      </a:r>
                    </a:p>
                  </a:txBody>
                  <a:tcPr marL="12700" marR="12700" marT="12700" marB="0" anchor="ctr"/>
                </a:tc>
                <a:tc>
                  <a:txBody>
                    <a:bodyPr/>
                    <a:lstStyle/>
                    <a:p>
                      <a:pPr algn="l" fontAlgn="ctr"/>
                      <a:r>
                        <a:rPr lang="en-US" sz="1100" b="1" i="0" u="none" strike="noStrike">
                          <a:solidFill>
                            <a:srgbClr val="000000"/>
                          </a:solidFill>
                          <a:effectLst/>
                          <a:latin typeface="Verdana"/>
                          <a:cs typeface="Verdana"/>
                        </a:rPr>
                        <a:t>23</a:t>
                      </a:r>
                    </a:p>
                  </a:txBody>
                  <a:tcPr marL="12700" marR="12700" marT="12700" marB="0" anchor="ctr"/>
                </a:tc>
                <a:extLst>
                  <a:ext uri="{0D108BD9-81ED-4DB2-BD59-A6C34878D82A}">
                    <a16:rowId xmlns:a16="http://schemas.microsoft.com/office/drawing/2014/main" val="1001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125440297"/>
              </p:ext>
            </p:extLst>
          </p:nvPr>
        </p:nvGraphicFramePr>
        <p:xfrm>
          <a:off x="4905375" y="1066631"/>
          <a:ext cx="1843040" cy="1573298"/>
        </p:xfrm>
        <a:graphic>
          <a:graphicData uri="http://schemas.openxmlformats.org/drawingml/2006/table">
            <a:tbl>
              <a:tblPr firstRow="1" bandRow="1">
                <a:tableStyleId>{5C22544A-7EE6-4342-B048-85BDC9FD1C3A}</a:tableStyleId>
              </a:tblPr>
              <a:tblGrid>
                <a:gridCol w="1060859">
                  <a:extLst>
                    <a:ext uri="{9D8B030D-6E8A-4147-A177-3AD203B41FA5}">
                      <a16:colId xmlns:a16="http://schemas.microsoft.com/office/drawing/2014/main" val="20000"/>
                    </a:ext>
                  </a:extLst>
                </a:gridCol>
                <a:gridCol w="782181">
                  <a:extLst>
                    <a:ext uri="{9D8B030D-6E8A-4147-A177-3AD203B41FA5}">
                      <a16:colId xmlns:a16="http://schemas.microsoft.com/office/drawing/2014/main" val="20001"/>
                    </a:ext>
                  </a:extLst>
                </a:gridCol>
              </a:tblGrid>
              <a:tr h="445298">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FFFFFF"/>
                          </a:solidFill>
                          <a:effectLst/>
                          <a:latin typeface="Verdana"/>
                          <a:ea typeface="+mn-ea"/>
                          <a:cs typeface="Verdana"/>
                        </a:rPr>
                        <a:t>Trainings/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FFFFFF"/>
                          </a:solidFill>
                          <a:effectLst/>
                          <a:latin typeface="Verdana"/>
                          <a:ea typeface="+mn-ea"/>
                          <a:cs typeface="Verdana"/>
                        </a:rPr>
                        <a:t>Retreats</a:t>
                      </a:r>
                      <a:endParaRPr lang="en-US"/>
                    </a:p>
                  </a:txBody>
                  <a:tcPr>
                    <a:solidFill>
                      <a:srgbClr val="0594AF"/>
                    </a:solidFill>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FFFFFF"/>
                          </a:solidFill>
                          <a:effectLst/>
                          <a:latin typeface="Verdana"/>
                          <a:ea typeface="+mn-ea"/>
                          <a:cs typeface="Verdana"/>
                        </a:rPr>
                        <a:t>Period </a:t>
                      </a:r>
                      <a:endParaRPr lang="en-US"/>
                    </a:p>
                  </a:txBody>
                  <a:tcPr>
                    <a:solidFill>
                      <a:srgbClr val="0594AF"/>
                    </a:solidFill>
                  </a:tcPr>
                </a:tc>
                <a:extLst>
                  <a:ext uri="{0D108BD9-81ED-4DB2-BD59-A6C34878D82A}">
                    <a16:rowId xmlns:a16="http://schemas.microsoft.com/office/drawing/2014/main" val="10000"/>
                  </a:ext>
                </a:extLst>
              </a:tr>
              <a:tr h="376000">
                <a:tc>
                  <a:txBody>
                    <a:bodyPr/>
                    <a:lstStyle/>
                    <a:p>
                      <a:pPr algn="l" fontAlgn="ctr"/>
                      <a:r>
                        <a:rPr lang="en-US" sz="1100" b="0" i="0" u="none" strike="noStrike" kern="1200">
                          <a:solidFill>
                            <a:srgbClr val="000000"/>
                          </a:solidFill>
                          <a:effectLst/>
                          <a:latin typeface="Verdana"/>
                          <a:ea typeface="+mn-ea"/>
                          <a:cs typeface="Verdana"/>
                        </a:rPr>
                        <a:t>Beirut</a:t>
                      </a:r>
                    </a:p>
                  </a:txBody>
                  <a:tcPr marL="12700" marR="12700" marT="12700" marB="0" anchor="ctr"/>
                </a:tc>
                <a:tc>
                  <a:txBody>
                    <a:bodyPr/>
                    <a:lstStyle/>
                    <a:p>
                      <a:pPr algn="l" fontAlgn="ctr"/>
                      <a:r>
                        <a:rPr lang="en-US" sz="1100" b="0" i="0" u="none" strike="noStrike">
                          <a:solidFill>
                            <a:srgbClr val="000000"/>
                          </a:solidFill>
                          <a:effectLst/>
                          <a:latin typeface="Verdana"/>
                          <a:cs typeface="Verdana"/>
                        </a:rPr>
                        <a:t>15</a:t>
                      </a:r>
                      <a:r>
                        <a:rPr lang="en-US" sz="1100" b="0" i="0" u="none" strike="noStrike" baseline="0">
                          <a:solidFill>
                            <a:srgbClr val="000000"/>
                          </a:solidFill>
                          <a:effectLst/>
                          <a:latin typeface="Verdana"/>
                          <a:cs typeface="Verdana"/>
                        </a:rPr>
                        <a:t> </a:t>
                      </a:r>
                      <a:r>
                        <a:rPr lang="en-US" sz="1100" b="0" i="0" u="none" strike="noStrike">
                          <a:solidFill>
                            <a:srgbClr val="000000"/>
                          </a:solidFill>
                          <a:effectLst/>
                          <a:latin typeface="Verdana"/>
                          <a:cs typeface="Verdana"/>
                        </a:rPr>
                        <a:t>days</a:t>
                      </a:r>
                    </a:p>
                  </a:txBody>
                  <a:tcPr marL="12700" marR="12700" marT="12700" marB="0" anchor="ctr"/>
                </a:tc>
                <a:extLst>
                  <a:ext uri="{0D108BD9-81ED-4DB2-BD59-A6C34878D82A}">
                    <a16:rowId xmlns:a16="http://schemas.microsoft.com/office/drawing/2014/main" val="10001"/>
                  </a:ext>
                </a:extLst>
              </a:tr>
              <a:tr h="376000">
                <a:tc>
                  <a:txBody>
                    <a:bodyPr/>
                    <a:lstStyle/>
                    <a:p>
                      <a:pPr algn="l" fontAlgn="ctr"/>
                      <a:r>
                        <a:rPr lang="en-US" sz="1100" b="0" i="0" u="none" strike="noStrike" kern="1200">
                          <a:solidFill>
                            <a:srgbClr val="000000"/>
                          </a:solidFill>
                          <a:effectLst/>
                          <a:latin typeface="Verdana"/>
                          <a:ea typeface="+mn-ea"/>
                          <a:cs typeface="Verdana"/>
                        </a:rPr>
                        <a:t>Whole of Syria</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Verdana"/>
                          <a:ea typeface="+mn-ea"/>
                          <a:cs typeface="Verdana"/>
                        </a:rPr>
                        <a:t>1 days </a:t>
                      </a:r>
                    </a:p>
                  </a:txBody>
                  <a:tcPr marL="14213" marR="14213" marT="14213" marB="0" anchor="ctr"/>
                </a:tc>
                <a:extLst>
                  <a:ext uri="{0D108BD9-81ED-4DB2-BD59-A6C34878D82A}">
                    <a16:rowId xmlns:a16="http://schemas.microsoft.com/office/drawing/2014/main" val="10002"/>
                  </a:ext>
                </a:extLst>
              </a:tr>
              <a:tr h="376000">
                <a:tc>
                  <a:txBody>
                    <a:bodyPr/>
                    <a:lstStyle/>
                    <a:p>
                      <a:pPr algn="l" fontAlgn="ctr"/>
                      <a:r>
                        <a:rPr lang="en-US" sz="1100" b="1" i="0" u="none" strike="noStrike">
                          <a:solidFill>
                            <a:srgbClr val="000000"/>
                          </a:solidFill>
                          <a:effectLst/>
                          <a:latin typeface="Verdana"/>
                          <a:cs typeface="Verdana"/>
                        </a:rPr>
                        <a:t>Tot.</a:t>
                      </a:r>
                    </a:p>
                  </a:txBody>
                  <a:tcPr marL="14213" marR="14213" marT="14213" marB="0" anchor="ctr"/>
                </a:tc>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1" i="0" u="none" strike="noStrike">
                          <a:solidFill>
                            <a:srgbClr val="000000"/>
                          </a:solidFill>
                          <a:effectLst/>
                          <a:latin typeface="Verdana"/>
                          <a:cs typeface="Verdana"/>
                        </a:rPr>
                        <a:t>16 days</a:t>
                      </a:r>
                    </a:p>
                  </a:txBody>
                  <a:tcPr marL="14213" marR="14213" marT="14213"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622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1A4C70-8417-4836-9530-AE61F79CB26B}"/>
              </a:ext>
            </a:extLst>
          </p:cNvPr>
          <p:cNvSpPr txBox="1"/>
          <p:nvPr/>
        </p:nvSpPr>
        <p:spPr>
          <a:xfrm>
            <a:off x="6465797" y="1046350"/>
            <a:ext cx="184666" cy="300082"/>
          </a:xfrm>
          <a:prstGeom prst="rect">
            <a:avLst/>
          </a:prstGeom>
          <a:noFill/>
        </p:spPr>
        <p:txBody>
          <a:bodyPr wrap="none" rtlCol="0">
            <a:spAutoFit/>
          </a:bodyPr>
          <a:lstStyle/>
          <a:p>
            <a:endParaRPr lang="en-US" sz="1350"/>
          </a:p>
        </p:txBody>
      </p:sp>
      <p:sp>
        <p:nvSpPr>
          <p:cNvPr id="8" name="Rectangle 7">
            <a:extLst>
              <a:ext uri="{FF2B5EF4-FFF2-40B4-BE49-F238E27FC236}">
                <a16:creationId xmlns:a16="http://schemas.microsoft.com/office/drawing/2014/main" id="{22EDE80F-A238-46FD-8BBB-23239C99F2A7}"/>
              </a:ext>
            </a:extLst>
          </p:cNvPr>
          <p:cNvSpPr/>
          <p:nvPr/>
        </p:nvSpPr>
        <p:spPr>
          <a:xfrm>
            <a:off x="-4368" y="247862"/>
            <a:ext cx="4066853" cy="544618"/>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9" name="Title 2"/>
          <p:cNvSpPr txBox="1">
            <a:spLocks/>
          </p:cNvSpPr>
          <p:nvPr/>
        </p:nvSpPr>
        <p:spPr>
          <a:xfrm>
            <a:off x="92556" y="264770"/>
            <a:ext cx="3735222" cy="52771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rgbClr val="FFFFFF"/>
                </a:solidFill>
                <a:latin typeface="Verdana"/>
                <a:cs typeface="Verdana"/>
              </a:rPr>
              <a:t>Trainings: </a:t>
            </a:r>
            <a:r>
              <a:rPr lang="en-US" sz="1350">
                <a:solidFill>
                  <a:schemeClr val="bg1"/>
                </a:solidFill>
                <a:latin typeface="Verdana"/>
                <a:cs typeface="Verdana"/>
              </a:rPr>
              <a:t>Delivering Core Cluster Functions at Country Level</a:t>
            </a:r>
            <a:endParaRPr lang="fr-FR" sz="1350">
              <a:solidFill>
                <a:schemeClr val="bg1"/>
              </a:solidFill>
              <a:latin typeface="Verdana"/>
              <a:cs typeface="Verdana"/>
            </a:endParaRPr>
          </a:p>
          <a:p>
            <a:endParaRPr lang="en-US" sz="1050" b="0">
              <a:solidFill>
                <a:srgbClr val="FFFFFF"/>
              </a:solidFill>
              <a:latin typeface="Verdana"/>
              <a:cs typeface="Verdana"/>
            </a:endParaRPr>
          </a:p>
        </p:txBody>
      </p:sp>
      <p:graphicFrame>
        <p:nvGraphicFramePr>
          <p:cNvPr id="11" name="Table 10"/>
          <p:cNvGraphicFramePr>
            <a:graphicFrameLocks noGrp="1"/>
          </p:cNvGraphicFramePr>
          <p:nvPr>
            <p:extLst>
              <p:ext uri="{D42A27DB-BD31-4B8C-83A1-F6EECF244321}">
                <p14:modId xmlns:p14="http://schemas.microsoft.com/office/powerpoint/2010/main" val="3771751798"/>
              </p:ext>
            </p:extLst>
          </p:nvPr>
        </p:nvGraphicFramePr>
        <p:xfrm>
          <a:off x="256990" y="1592414"/>
          <a:ext cx="6393473" cy="1779438"/>
        </p:xfrm>
        <a:graphic>
          <a:graphicData uri="http://schemas.openxmlformats.org/drawingml/2006/table">
            <a:tbl>
              <a:tblPr/>
              <a:tblGrid>
                <a:gridCol w="2590760">
                  <a:extLst>
                    <a:ext uri="{9D8B030D-6E8A-4147-A177-3AD203B41FA5}">
                      <a16:colId xmlns:a16="http://schemas.microsoft.com/office/drawing/2014/main" val="20000"/>
                    </a:ext>
                  </a:extLst>
                </a:gridCol>
                <a:gridCol w="1492033">
                  <a:extLst>
                    <a:ext uri="{9D8B030D-6E8A-4147-A177-3AD203B41FA5}">
                      <a16:colId xmlns:a16="http://schemas.microsoft.com/office/drawing/2014/main" val="20001"/>
                    </a:ext>
                  </a:extLst>
                </a:gridCol>
                <a:gridCol w="842584">
                  <a:extLst>
                    <a:ext uri="{9D8B030D-6E8A-4147-A177-3AD203B41FA5}">
                      <a16:colId xmlns:a16="http://schemas.microsoft.com/office/drawing/2014/main" val="20002"/>
                    </a:ext>
                  </a:extLst>
                </a:gridCol>
                <a:gridCol w="745916">
                  <a:extLst>
                    <a:ext uri="{9D8B030D-6E8A-4147-A177-3AD203B41FA5}">
                      <a16:colId xmlns:a16="http://schemas.microsoft.com/office/drawing/2014/main" val="20003"/>
                    </a:ext>
                  </a:extLst>
                </a:gridCol>
                <a:gridCol w="722180">
                  <a:extLst>
                    <a:ext uri="{9D8B030D-6E8A-4147-A177-3AD203B41FA5}">
                      <a16:colId xmlns:a16="http://schemas.microsoft.com/office/drawing/2014/main" val="20004"/>
                    </a:ext>
                  </a:extLst>
                </a:gridCol>
              </a:tblGrid>
              <a:tr h="296573">
                <a:tc>
                  <a:txBody>
                    <a:bodyPr/>
                    <a:lstStyle/>
                    <a:p>
                      <a:pPr algn="l" fontAlgn="ctr"/>
                      <a:r>
                        <a:rPr lang="en-US" sz="1000" b="1" i="0" u="none" strike="noStrike">
                          <a:solidFill>
                            <a:srgbClr val="FFFFFF"/>
                          </a:solidFill>
                          <a:effectLst/>
                          <a:latin typeface="Verdana"/>
                          <a:cs typeface="Verdana"/>
                        </a:rPr>
                        <a:t> Activity</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594AF"/>
                    </a:solidFill>
                  </a:tcPr>
                </a:tc>
                <a:tc>
                  <a:txBody>
                    <a:bodyPr/>
                    <a:lstStyle/>
                    <a:p>
                      <a:pPr algn="l" fontAlgn="ctr"/>
                      <a:r>
                        <a:rPr lang="en-US" sz="1000" b="1" i="0" u="none" strike="noStrike">
                          <a:solidFill>
                            <a:srgbClr val="FFFFFF"/>
                          </a:solidFill>
                          <a:effectLst/>
                          <a:latin typeface="Verdana"/>
                          <a:cs typeface="Verdana"/>
                        </a:rPr>
                        <a:t> When</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594AF"/>
                    </a:solidFill>
                  </a:tcPr>
                </a:tc>
                <a:tc>
                  <a:txBody>
                    <a:bodyPr/>
                    <a:lstStyle/>
                    <a:p>
                      <a:pPr algn="l" fontAlgn="ctr"/>
                      <a:r>
                        <a:rPr lang="en-US" sz="1000" b="1" i="0" u="none" strike="noStrike">
                          <a:solidFill>
                            <a:srgbClr val="FFFFFF"/>
                          </a:solidFill>
                          <a:effectLst/>
                          <a:latin typeface="Verdana"/>
                          <a:cs typeface="Verdana"/>
                        </a:rPr>
                        <a:t> No. part. </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594AF"/>
                    </a:solidFill>
                  </a:tcPr>
                </a:tc>
                <a:tc>
                  <a:txBody>
                    <a:bodyPr/>
                    <a:lstStyle/>
                    <a:p>
                      <a:pPr algn="l" fontAlgn="ctr"/>
                      <a:r>
                        <a:rPr lang="en-US" sz="1000" b="1" i="0" u="none" strike="noStrike">
                          <a:solidFill>
                            <a:srgbClr val="FFFFFF"/>
                          </a:solidFill>
                          <a:effectLst/>
                          <a:latin typeface="Verdana"/>
                          <a:cs typeface="Verdana"/>
                        </a:rPr>
                        <a:t> Women</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594AF"/>
                    </a:solidFill>
                  </a:tcPr>
                </a:tc>
                <a:tc>
                  <a:txBody>
                    <a:bodyPr/>
                    <a:lstStyle/>
                    <a:p>
                      <a:pPr algn="l" fontAlgn="ctr"/>
                      <a:r>
                        <a:rPr lang="en-US" sz="1000" b="1" i="0" u="none" strike="noStrike">
                          <a:solidFill>
                            <a:srgbClr val="FFFFFF"/>
                          </a:solidFill>
                          <a:effectLst/>
                          <a:latin typeface="Verdana"/>
                          <a:cs typeface="Verdana"/>
                        </a:rPr>
                        <a:t> Men</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594AF"/>
                    </a:solidFill>
                  </a:tcPr>
                </a:tc>
                <a:extLst>
                  <a:ext uri="{0D108BD9-81ED-4DB2-BD59-A6C34878D82A}">
                    <a16:rowId xmlns:a16="http://schemas.microsoft.com/office/drawing/2014/main" val="10000"/>
                  </a:ext>
                </a:extLst>
              </a:tr>
              <a:tr h="296573">
                <a:tc>
                  <a:txBody>
                    <a:bodyPr/>
                    <a:lstStyle/>
                    <a:p>
                      <a:pPr algn="l" fontAlgn="ctr"/>
                      <a:r>
                        <a:rPr lang="en-US" sz="1000" b="0" i="0" u="none" strike="noStrike">
                          <a:solidFill>
                            <a:srgbClr val="000000"/>
                          </a:solidFill>
                          <a:effectLst/>
                          <a:latin typeface="Verdana"/>
                          <a:cs typeface="Verdana"/>
                        </a:rPr>
                        <a:t>IM training (English) – Beirut</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en-US" sz="1000" b="0" i="0" u="none" strike="noStrike">
                          <a:solidFill>
                            <a:srgbClr val="000000"/>
                          </a:solidFill>
                          <a:effectLst/>
                          <a:latin typeface="Verdana"/>
                          <a:cs typeface="Verdana"/>
                        </a:rPr>
                        <a:t>1-4 April 2019</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en-US" sz="1000" b="0" i="0" u="none" strike="noStrike">
                          <a:solidFill>
                            <a:srgbClr val="000000"/>
                          </a:solidFill>
                          <a:effectLst/>
                          <a:latin typeface="Verdana"/>
                          <a:cs typeface="Verdana"/>
                        </a:rPr>
                        <a:t>15</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en-US" sz="1000" b="0" i="0" u="none" strike="noStrike">
                          <a:solidFill>
                            <a:srgbClr val="000000"/>
                          </a:solidFill>
                          <a:effectLst/>
                          <a:latin typeface="Verdana"/>
                          <a:cs typeface="Verdana"/>
                        </a:rPr>
                        <a:t>5</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en-US" sz="1000" b="0" i="0" u="none" strike="noStrike">
                          <a:solidFill>
                            <a:srgbClr val="000000"/>
                          </a:solidFill>
                          <a:effectLst/>
                          <a:latin typeface="Verdana"/>
                          <a:cs typeface="Verdana"/>
                        </a:rPr>
                        <a:t>10</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1"/>
                  </a:ext>
                </a:extLst>
              </a:tr>
              <a:tr h="296573">
                <a:tc>
                  <a:txBody>
                    <a:bodyPr/>
                    <a:lstStyle/>
                    <a:p>
                      <a:pPr algn="l" fontAlgn="ctr"/>
                      <a:r>
                        <a:rPr lang="en-US" sz="1000" b="0" i="0" u="none" strike="noStrike">
                          <a:solidFill>
                            <a:srgbClr val="000000"/>
                          </a:solidFill>
                          <a:effectLst/>
                          <a:latin typeface="Verdana"/>
                          <a:cs typeface="Verdana"/>
                        </a:rPr>
                        <a:t>IM training (French) – Beirut</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nb-NO" sz="1000" b="0" i="0" u="none" strike="noStrike">
                          <a:solidFill>
                            <a:srgbClr val="000000"/>
                          </a:solidFill>
                          <a:effectLst/>
                          <a:latin typeface="Verdana"/>
                          <a:cs typeface="Verdana"/>
                        </a:rPr>
                        <a:t>15-18 April 2019</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is-IS" sz="1000" b="0" i="0" u="none" strike="noStrike">
                          <a:solidFill>
                            <a:srgbClr val="000000"/>
                          </a:solidFill>
                          <a:effectLst/>
                          <a:latin typeface="Verdana"/>
                          <a:cs typeface="Verdana"/>
                        </a:rPr>
                        <a:t>14</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is-IS" sz="1000" b="0" i="0" u="none" strike="noStrike">
                          <a:solidFill>
                            <a:srgbClr val="000000"/>
                          </a:solidFill>
                          <a:effectLst/>
                          <a:latin typeface="Verdana"/>
                          <a:cs typeface="Verdana"/>
                        </a:rPr>
                        <a:t>2</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tc>
                  <a:txBody>
                    <a:bodyPr/>
                    <a:lstStyle/>
                    <a:p>
                      <a:pPr algn="l" fontAlgn="ctr"/>
                      <a:r>
                        <a:rPr lang="is-IS" sz="1000" b="0" i="0" u="none" strike="noStrike">
                          <a:solidFill>
                            <a:srgbClr val="000000"/>
                          </a:solidFill>
                          <a:effectLst/>
                          <a:latin typeface="Verdana"/>
                          <a:cs typeface="Verdana"/>
                        </a:rPr>
                        <a:t>12</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2"/>
                  </a:ext>
                </a:extLst>
              </a:tr>
              <a:tr h="296573">
                <a:tc>
                  <a:txBody>
                    <a:bodyPr/>
                    <a:lstStyle/>
                    <a:p>
                      <a:pPr algn="l" fontAlgn="ctr"/>
                      <a:r>
                        <a:rPr lang="en-US" sz="1000" b="0" i="0" u="none" strike="noStrike">
                          <a:solidFill>
                            <a:srgbClr val="000000"/>
                          </a:solidFill>
                          <a:effectLst/>
                          <a:latin typeface="Verdana"/>
                          <a:cs typeface="Verdana"/>
                        </a:rPr>
                        <a:t>CC/IM Retreat (English) - Beirut</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7-9 May 2019</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is-IS" sz="1000" b="0" i="0" u="none" strike="noStrike">
                          <a:solidFill>
                            <a:srgbClr val="000000"/>
                          </a:solidFill>
                          <a:effectLst/>
                          <a:latin typeface="Verdana"/>
                          <a:cs typeface="Verdana"/>
                        </a:rPr>
                        <a:t>17</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5</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12</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3"/>
                  </a:ext>
                </a:extLst>
              </a:tr>
              <a:tr h="296573">
                <a:tc>
                  <a:txBody>
                    <a:bodyPr/>
                    <a:lstStyle/>
                    <a:p>
                      <a:pPr algn="l" fontAlgn="ctr"/>
                      <a:r>
                        <a:rPr lang="en-US" sz="1000" b="0" i="0" u="none" strike="noStrike">
                          <a:solidFill>
                            <a:srgbClr val="000000"/>
                          </a:solidFill>
                          <a:effectLst/>
                          <a:latin typeface="Verdana"/>
                          <a:cs typeface="Verdana"/>
                        </a:rPr>
                        <a:t>CC Training (English) - Beirut</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25-28 March 2019</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fi-FI" sz="1000" b="0" i="0" u="none" strike="noStrike">
                          <a:solidFill>
                            <a:srgbClr val="000000"/>
                          </a:solidFill>
                          <a:effectLst/>
                          <a:latin typeface="Verdana"/>
                          <a:cs typeface="Verdana"/>
                        </a:rPr>
                        <a:t>23</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5</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gn="l" fontAlgn="ctr"/>
                      <a:r>
                        <a:rPr lang="en-US" sz="1000" b="0" i="0" u="none" strike="noStrike">
                          <a:solidFill>
                            <a:srgbClr val="000000"/>
                          </a:solidFill>
                          <a:effectLst/>
                          <a:latin typeface="Verdana"/>
                          <a:cs typeface="Verdana"/>
                        </a:rPr>
                        <a:t>18</a:t>
                      </a:r>
                      <a:endParaRPr lang="cs-CZ" sz="1000" b="0" i="0" u="none" strike="noStrike">
                        <a:solidFill>
                          <a:srgbClr val="000000"/>
                        </a:solidFill>
                        <a:effectLst/>
                        <a:latin typeface="Verdana"/>
                        <a:cs typeface="Verdana"/>
                      </a:endParaRP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7"/>
                  </a:ext>
                </a:extLst>
              </a:tr>
              <a:tr h="296573">
                <a:tc>
                  <a:txBody>
                    <a:bodyPr/>
                    <a:lstStyle/>
                    <a:p>
                      <a:pPr algn="l" fontAlgn="ctr"/>
                      <a:endParaRPr lang="en-US" sz="1000" b="0" i="0" u="none" strike="noStrike">
                        <a:solidFill>
                          <a:srgbClr val="000000"/>
                        </a:solidFill>
                        <a:effectLst/>
                        <a:latin typeface="Verdana"/>
                        <a:cs typeface="Verdana"/>
                      </a:endParaRP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l" fontAlgn="ctr"/>
                      <a:r>
                        <a:rPr lang="fi-FI" sz="1000" b="1" i="0" u="none" strike="noStrike">
                          <a:solidFill>
                            <a:srgbClr val="000000"/>
                          </a:solidFill>
                          <a:effectLst/>
                          <a:latin typeface="Verdana"/>
                          <a:cs typeface="Verdana"/>
                        </a:rPr>
                        <a:t>TOTAL</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l" fontAlgn="ctr"/>
                      <a:r>
                        <a:rPr lang="en-US" sz="1000" b="1" i="0" u="none" strike="noStrike">
                          <a:solidFill>
                            <a:srgbClr val="000000"/>
                          </a:solidFill>
                          <a:effectLst/>
                          <a:latin typeface="Verdana"/>
                          <a:cs typeface="Verdana"/>
                        </a:rPr>
                        <a:t>69</a:t>
                      </a:r>
                      <a:endParaRPr lang="cs-CZ" sz="1000" b="1" i="0" u="none" strike="noStrike">
                        <a:solidFill>
                          <a:srgbClr val="000000"/>
                        </a:solidFill>
                        <a:effectLst/>
                        <a:latin typeface="Verdana"/>
                        <a:cs typeface="Verdana"/>
                      </a:endParaRP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l" fontAlgn="ctr"/>
                      <a:r>
                        <a:rPr lang="en-US" sz="1000" b="1" i="0" u="none" strike="noStrike">
                          <a:solidFill>
                            <a:srgbClr val="000000"/>
                          </a:solidFill>
                          <a:effectLst/>
                          <a:latin typeface="Verdana"/>
                          <a:cs typeface="Verdana"/>
                        </a:rPr>
                        <a:t>17</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l" fontAlgn="ctr"/>
                      <a:r>
                        <a:rPr lang="en-US" sz="1000" b="1" i="0" u="none" strike="noStrike">
                          <a:solidFill>
                            <a:srgbClr val="000000"/>
                          </a:solidFill>
                          <a:effectLst/>
                          <a:latin typeface="Verdana"/>
                          <a:cs typeface="Verdana"/>
                        </a:rPr>
                        <a:t>52</a:t>
                      </a:r>
                    </a:p>
                  </a:txBody>
                  <a:tcPr marL="8620" marR="8620" marT="8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1946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35848" y="2782214"/>
            <a:ext cx="1220613" cy="1220613"/>
            <a:chOff x="1054447" y="3042026"/>
            <a:chExt cx="1220613" cy="1220613"/>
          </a:xfrm>
        </p:grpSpPr>
        <p:sp>
          <p:nvSpPr>
            <p:cNvPr id="20" name="Oval 19"/>
            <p:cNvSpPr/>
            <p:nvPr/>
          </p:nvSpPr>
          <p:spPr>
            <a:xfrm>
              <a:off x="1054447" y="3042026"/>
              <a:ext cx="1220613" cy="1220613"/>
            </a:xfrm>
            <a:prstGeom prst="ellipse">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latin typeface="Merriweather"/>
              </a:endParaRPr>
            </a:p>
          </p:txBody>
        </p:sp>
        <p:sp>
          <p:nvSpPr>
            <p:cNvPr id="21" name="Oval 20"/>
            <p:cNvSpPr/>
            <p:nvPr/>
          </p:nvSpPr>
          <p:spPr>
            <a:xfrm>
              <a:off x="1144741" y="3134209"/>
              <a:ext cx="1044203" cy="1044203"/>
            </a:xfrm>
            <a:prstGeom prst="ellipse">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Merriweather"/>
              </a:endParaRPr>
            </a:p>
          </p:txBody>
        </p:sp>
      </p:grpSp>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11" name="Rectangle 10">
            <a:extLst>
              <a:ext uri="{FF2B5EF4-FFF2-40B4-BE49-F238E27FC236}">
                <a16:creationId xmlns:a16="http://schemas.microsoft.com/office/drawing/2014/main" id="{22EDE80F-A238-46FD-8BBB-23239C99F2A7}"/>
              </a:ext>
            </a:extLst>
          </p:cNvPr>
          <p:cNvSpPr/>
          <p:nvPr/>
        </p:nvSpPr>
        <p:spPr>
          <a:xfrm>
            <a:off x="-4368" y="247862"/>
            <a:ext cx="4660635" cy="398934"/>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2" name="Title 2"/>
          <p:cNvSpPr txBox="1">
            <a:spLocks/>
          </p:cNvSpPr>
          <p:nvPr/>
        </p:nvSpPr>
        <p:spPr>
          <a:xfrm>
            <a:off x="92555" y="264770"/>
            <a:ext cx="4845681" cy="52771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Effective Food Security Country Coordination</a:t>
            </a:r>
          </a:p>
        </p:txBody>
      </p:sp>
      <p:sp>
        <p:nvSpPr>
          <p:cNvPr id="8" name="TextBox 7"/>
          <p:cNvSpPr txBox="1"/>
          <p:nvPr/>
        </p:nvSpPr>
        <p:spPr>
          <a:xfrm>
            <a:off x="365929" y="909521"/>
            <a:ext cx="1973261" cy="646331"/>
          </a:xfrm>
          <a:prstGeom prst="rect">
            <a:avLst/>
          </a:prstGeom>
          <a:noFill/>
        </p:spPr>
        <p:txBody>
          <a:bodyPr wrap="square" rtlCol="0">
            <a:spAutoFit/>
          </a:bodyPr>
          <a:lstStyle/>
          <a:p>
            <a:r>
              <a:rPr lang="en-US" b="1">
                <a:latin typeface="Merriweather"/>
                <a:cs typeface="Merriweather Sans Bold"/>
              </a:rPr>
              <a:t>IM/CC Retreats</a:t>
            </a:r>
          </a:p>
          <a:p>
            <a:endParaRPr lang="en-US"/>
          </a:p>
        </p:txBody>
      </p:sp>
      <p:sp>
        <p:nvSpPr>
          <p:cNvPr id="2" name="TextBox 1"/>
          <p:cNvSpPr txBox="1"/>
          <p:nvPr/>
        </p:nvSpPr>
        <p:spPr>
          <a:xfrm>
            <a:off x="385620" y="1256785"/>
            <a:ext cx="6242303" cy="1169551"/>
          </a:xfrm>
          <a:prstGeom prst="rect">
            <a:avLst/>
          </a:prstGeom>
          <a:noFill/>
        </p:spPr>
        <p:txBody>
          <a:bodyPr wrap="square" rtlCol="0">
            <a:spAutoFit/>
          </a:bodyPr>
          <a:lstStyle/>
          <a:p>
            <a:r>
              <a:rPr lang="en-US" sz="1400">
                <a:latin typeface="Verdana"/>
                <a:cs typeface="Verdana"/>
              </a:rPr>
              <a:t>For 2019 the </a:t>
            </a:r>
            <a:r>
              <a:rPr lang="en-US" sz="1400" err="1">
                <a:latin typeface="Verdana"/>
                <a:cs typeface="Verdana"/>
              </a:rPr>
              <a:t>gFSC</a:t>
            </a:r>
            <a:r>
              <a:rPr lang="en-US" sz="1400">
                <a:latin typeface="Verdana"/>
                <a:cs typeface="Verdana"/>
              </a:rPr>
              <a:t> implemented 1 CC/IMO Retreats. Another one is planned to happen in June.</a:t>
            </a:r>
          </a:p>
          <a:p>
            <a:r>
              <a:rPr lang="en-US" sz="1400">
                <a:latin typeface="Verdana"/>
                <a:cs typeface="Verdana"/>
              </a:rPr>
              <a:t>The meeting is focused on sharing information and building a common understanding on how to mainstream and apply the New Way of Working in cluster’s activities.</a:t>
            </a:r>
          </a:p>
        </p:txBody>
      </p:sp>
      <p:grpSp>
        <p:nvGrpSpPr>
          <p:cNvPr id="3" name="Group 2"/>
          <p:cNvGrpSpPr/>
          <p:nvPr/>
        </p:nvGrpSpPr>
        <p:grpSpPr>
          <a:xfrm>
            <a:off x="562835" y="2782214"/>
            <a:ext cx="1220613" cy="1220613"/>
            <a:chOff x="1054447" y="3042026"/>
            <a:chExt cx="1220613" cy="1220613"/>
          </a:xfrm>
        </p:grpSpPr>
        <p:sp>
          <p:nvSpPr>
            <p:cNvPr id="18" name="Oval 17"/>
            <p:cNvSpPr/>
            <p:nvPr/>
          </p:nvSpPr>
          <p:spPr>
            <a:xfrm>
              <a:off x="1054447" y="3042026"/>
              <a:ext cx="1220613" cy="1220613"/>
            </a:xfrm>
            <a:prstGeom prst="ellipse">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latin typeface="Merriweather"/>
              </a:endParaRPr>
            </a:p>
          </p:txBody>
        </p:sp>
        <p:sp>
          <p:nvSpPr>
            <p:cNvPr id="10" name="Oval 9"/>
            <p:cNvSpPr/>
            <p:nvPr/>
          </p:nvSpPr>
          <p:spPr>
            <a:xfrm>
              <a:off x="1157702" y="3152176"/>
              <a:ext cx="1013276" cy="1013276"/>
            </a:xfrm>
            <a:prstGeom prst="ellipse">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Merriweather"/>
              </a:endParaRPr>
            </a:p>
          </p:txBody>
        </p:sp>
      </p:grpSp>
      <p:sp>
        <p:nvSpPr>
          <p:cNvPr id="13" name="TextBox 12"/>
          <p:cNvSpPr txBox="1"/>
          <p:nvPr/>
        </p:nvSpPr>
        <p:spPr>
          <a:xfrm>
            <a:off x="831837" y="3076322"/>
            <a:ext cx="660757" cy="584775"/>
          </a:xfrm>
          <a:prstGeom prst="rect">
            <a:avLst/>
          </a:prstGeom>
          <a:noFill/>
        </p:spPr>
        <p:txBody>
          <a:bodyPr wrap="none" rtlCol="0">
            <a:spAutoFit/>
          </a:bodyPr>
          <a:lstStyle/>
          <a:p>
            <a:pPr algn="ctr"/>
            <a:r>
              <a:rPr lang="en-GB" sz="2000" b="1">
                <a:solidFill>
                  <a:srgbClr val="FFFFFF"/>
                </a:solidFill>
                <a:latin typeface="Merriweather"/>
              </a:rPr>
              <a:t>1</a:t>
            </a:r>
            <a:r>
              <a:rPr lang="en-GB" sz="1200" b="1">
                <a:solidFill>
                  <a:srgbClr val="FFFFFF"/>
                </a:solidFill>
                <a:latin typeface="Merriweather"/>
              </a:rPr>
              <a:t> </a:t>
            </a:r>
          </a:p>
          <a:p>
            <a:pPr algn="ctr"/>
            <a:r>
              <a:rPr lang="en-GB" sz="1200" b="1">
                <a:solidFill>
                  <a:srgbClr val="FFFFFF"/>
                </a:solidFill>
                <a:latin typeface="Merriweather"/>
              </a:rPr>
              <a:t>retreat</a:t>
            </a:r>
            <a:endParaRPr lang="en-US" sz="1200">
              <a:solidFill>
                <a:srgbClr val="FFFFFF"/>
              </a:solidFill>
              <a:latin typeface="Merriweather"/>
            </a:endParaRPr>
          </a:p>
        </p:txBody>
      </p:sp>
      <p:sp>
        <p:nvSpPr>
          <p:cNvPr id="16" name="TextBox 15"/>
          <p:cNvSpPr txBox="1"/>
          <p:nvPr/>
        </p:nvSpPr>
        <p:spPr>
          <a:xfrm>
            <a:off x="2026141" y="3076322"/>
            <a:ext cx="1056900" cy="584776"/>
          </a:xfrm>
          <a:prstGeom prst="rect">
            <a:avLst/>
          </a:prstGeom>
          <a:noFill/>
        </p:spPr>
        <p:txBody>
          <a:bodyPr wrap="none" rtlCol="0">
            <a:spAutoFit/>
          </a:bodyPr>
          <a:lstStyle/>
          <a:p>
            <a:pPr algn="ctr"/>
            <a:r>
              <a:rPr lang="en-GB" sz="2000" b="1">
                <a:solidFill>
                  <a:srgbClr val="FFFFFF"/>
                </a:solidFill>
                <a:latin typeface="Merriweather"/>
              </a:rPr>
              <a:t>17</a:t>
            </a:r>
            <a:r>
              <a:rPr lang="en-GB" sz="1200" b="1">
                <a:solidFill>
                  <a:srgbClr val="FFFFFF"/>
                </a:solidFill>
                <a:latin typeface="Merriweather"/>
              </a:rPr>
              <a:t> </a:t>
            </a:r>
          </a:p>
          <a:p>
            <a:pPr algn="ctr"/>
            <a:r>
              <a:rPr lang="en-GB" sz="1200" b="1">
                <a:solidFill>
                  <a:srgbClr val="FFFFFF"/>
                </a:solidFill>
                <a:latin typeface="Merriweather"/>
              </a:rPr>
              <a:t>participants</a:t>
            </a:r>
            <a:endParaRPr lang="en-US" sz="1200">
              <a:solidFill>
                <a:srgbClr val="FFFFFF"/>
              </a:solidFill>
              <a:latin typeface="Merriweather"/>
            </a:endParaRPr>
          </a:p>
        </p:txBody>
      </p:sp>
      <p:cxnSp>
        <p:nvCxnSpPr>
          <p:cNvPr id="6" name="Straight Connector 5"/>
          <p:cNvCxnSpPr/>
          <p:nvPr/>
        </p:nvCxnSpPr>
        <p:spPr>
          <a:xfrm flipV="1">
            <a:off x="3279600" y="2782211"/>
            <a:ext cx="560854" cy="5608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279600" y="3343065"/>
            <a:ext cx="560854" cy="56085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212682" y="2566619"/>
            <a:ext cx="543826" cy="307777"/>
          </a:xfrm>
          <a:prstGeom prst="rect">
            <a:avLst/>
          </a:prstGeom>
          <a:noFill/>
        </p:spPr>
        <p:txBody>
          <a:bodyPr wrap="none" rtlCol="0">
            <a:spAutoFit/>
          </a:bodyPr>
          <a:lstStyle/>
          <a:p>
            <a:r>
              <a:rPr lang="en-US" sz="1400" b="1">
                <a:latin typeface="Merriweather"/>
                <a:cs typeface="Merriweather Sans Bold"/>
              </a:rPr>
              <a:t>CCs</a:t>
            </a:r>
            <a:endParaRPr lang="en-US" sz="1400"/>
          </a:p>
        </p:txBody>
      </p:sp>
      <p:sp>
        <p:nvSpPr>
          <p:cNvPr id="26" name="TextBox 25"/>
          <p:cNvSpPr txBox="1"/>
          <p:nvPr/>
        </p:nvSpPr>
        <p:spPr>
          <a:xfrm>
            <a:off x="4238131" y="3743013"/>
            <a:ext cx="623601" cy="307777"/>
          </a:xfrm>
          <a:prstGeom prst="rect">
            <a:avLst/>
          </a:prstGeom>
          <a:noFill/>
        </p:spPr>
        <p:txBody>
          <a:bodyPr wrap="none" rtlCol="0">
            <a:spAutoFit/>
          </a:bodyPr>
          <a:lstStyle/>
          <a:p>
            <a:r>
              <a:rPr lang="en-US" sz="1400" b="1">
                <a:latin typeface="Merriweather"/>
                <a:cs typeface="Merriweather Sans Bold"/>
              </a:rPr>
              <a:t>IMOs</a:t>
            </a:r>
            <a:endParaRPr lang="en-US" sz="1400"/>
          </a:p>
        </p:txBody>
      </p:sp>
      <p:sp>
        <p:nvSpPr>
          <p:cNvPr id="27" name="TextBox 26"/>
          <p:cNvSpPr txBox="1"/>
          <p:nvPr/>
        </p:nvSpPr>
        <p:spPr>
          <a:xfrm>
            <a:off x="3840454" y="2515082"/>
            <a:ext cx="332142" cy="369332"/>
          </a:xfrm>
          <a:prstGeom prst="rect">
            <a:avLst/>
          </a:prstGeom>
          <a:noFill/>
        </p:spPr>
        <p:txBody>
          <a:bodyPr wrap="none" rtlCol="0">
            <a:spAutoFit/>
          </a:bodyPr>
          <a:lstStyle/>
          <a:p>
            <a:r>
              <a:rPr lang="en-US">
                <a:latin typeface="Verdana"/>
                <a:cs typeface="Verdana"/>
              </a:rPr>
              <a:t>9</a:t>
            </a:r>
            <a:endParaRPr lang="en-US"/>
          </a:p>
        </p:txBody>
      </p:sp>
      <p:sp>
        <p:nvSpPr>
          <p:cNvPr id="28" name="TextBox 27"/>
          <p:cNvSpPr txBox="1"/>
          <p:nvPr/>
        </p:nvSpPr>
        <p:spPr>
          <a:xfrm>
            <a:off x="3839628" y="3682602"/>
            <a:ext cx="332142" cy="369332"/>
          </a:xfrm>
          <a:prstGeom prst="rect">
            <a:avLst/>
          </a:prstGeom>
          <a:noFill/>
        </p:spPr>
        <p:txBody>
          <a:bodyPr wrap="none" rtlCol="0">
            <a:spAutoFit/>
          </a:bodyPr>
          <a:lstStyle/>
          <a:p>
            <a:r>
              <a:rPr lang="en-US">
                <a:latin typeface="Verdana"/>
                <a:cs typeface="Verdana"/>
              </a:rPr>
              <a:t>8</a:t>
            </a:r>
            <a:endParaRPr lang="en-US"/>
          </a:p>
        </p:txBody>
      </p:sp>
      <p:sp>
        <p:nvSpPr>
          <p:cNvPr id="4" name="TextBox 3"/>
          <p:cNvSpPr txBox="1"/>
          <p:nvPr/>
        </p:nvSpPr>
        <p:spPr>
          <a:xfrm>
            <a:off x="666091" y="4052738"/>
            <a:ext cx="994183" cy="276999"/>
          </a:xfrm>
          <a:prstGeom prst="rect">
            <a:avLst/>
          </a:prstGeom>
          <a:noFill/>
        </p:spPr>
        <p:txBody>
          <a:bodyPr wrap="none" rtlCol="0">
            <a:spAutoFit/>
          </a:bodyPr>
          <a:lstStyle/>
          <a:p>
            <a:pPr marL="171450" indent="-171450">
              <a:buFont typeface="Arial"/>
              <a:buChar char="•"/>
            </a:pPr>
            <a:r>
              <a:rPr lang="en-US" sz="1200">
                <a:latin typeface="Verdana"/>
                <a:cs typeface="Verdana"/>
              </a:rPr>
              <a:t>BEIRUT </a:t>
            </a:r>
          </a:p>
        </p:txBody>
      </p:sp>
      <p:sp>
        <p:nvSpPr>
          <p:cNvPr id="22" name="TextBox 21"/>
          <p:cNvSpPr txBox="1"/>
          <p:nvPr/>
        </p:nvSpPr>
        <p:spPr>
          <a:xfrm>
            <a:off x="5050902" y="4125239"/>
            <a:ext cx="1072730" cy="461665"/>
          </a:xfrm>
          <a:prstGeom prst="rect">
            <a:avLst/>
          </a:prstGeom>
          <a:noFill/>
        </p:spPr>
        <p:txBody>
          <a:bodyPr wrap="none" rtlCol="0">
            <a:spAutoFit/>
          </a:bodyPr>
          <a:lstStyle/>
          <a:p>
            <a:pPr algn="ctr"/>
            <a:r>
              <a:rPr lang="en-US" sz="1200">
                <a:latin typeface="Verdana"/>
                <a:cs typeface="Verdana"/>
              </a:rPr>
              <a:t>From </a:t>
            </a:r>
          </a:p>
          <a:p>
            <a:pPr algn="ctr"/>
            <a:r>
              <a:rPr lang="en-US" sz="1200">
                <a:latin typeface="Verdana"/>
                <a:cs typeface="Verdana"/>
              </a:rPr>
              <a:t>7 Countries</a:t>
            </a:r>
            <a:endParaRPr lang="en-US" sz="1200"/>
          </a:p>
        </p:txBody>
      </p:sp>
      <p:grpSp>
        <p:nvGrpSpPr>
          <p:cNvPr id="29" name="Group 28"/>
          <p:cNvGrpSpPr/>
          <p:nvPr/>
        </p:nvGrpSpPr>
        <p:grpSpPr>
          <a:xfrm>
            <a:off x="4938236" y="2806891"/>
            <a:ext cx="1220613" cy="1220613"/>
            <a:chOff x="1054447" y="3042026"/>
            <a:chExt cx="1220613" cy="1220613"/>
          </a:xfrm>
        </p:grpSpPr>
        <p:sp>
          <p:nvSpPr>
            <p:cNvPr id="30" name="Oval 29"/>
            <p:cNvSpPr/>
            <p:nvPr/>
          </p:nvSpPr>
          <p:spPr>
            <a:xfrm>
              <a:off x="1054447" y="3042026"/>
              <a:ext cx="1220613" cy="1220613"/>
            </a:xfrm>
            <a:prstGeom prst="ellipse">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latin typeface="Merriweather"/>
              </a:endParaRPr>
            </a:p>
          </p:txBody>
        </p:sp>
        <p:sp>
          <p:nvSpPr>
            <p:cNvPr id="31" name="Oval 30"/>
            <p:cNvSpPr/>
            <p:nvPr/>
          </p:nvSpPr>
          <p:spPr>
            <a:xfrm>
              <a:off x="1144741" y="3134209"/>
              <a:ext cx="1044203" cy="1044203"/>
            </a:xfrm>
            <a:prstGeom prst="ellipse">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Merriweather"/>
              </a:endParaRPr>
            </a:p>
          </p:txBody>
        </p:sp>
      </p:grpSp>
      <p:pic>
        <p:nvPicPr>
          <p:cNvPr id="7" name="Picture 6" descr="world-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517" y="3076322"/>
            <a:ext cx="725405" cy="725405"/>
          </a:xfrm>
          <a:prstGeom prst="rect">
            <a:avLst/>
          </a:prstGeom>
        </p:spPr>
      </p:pic>
    </p:spTree>
    <p:extLst>
      <p:ext uri="{BB962C8B-B14F-4D97-AF65-F5344CB8AC3E}">
        <p14:creationId xmlns:p14="http://schemas.microsoft.com/office/powerpoint/2010/main" val="174585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5" name="Rectangle 4">
            <a:extLst>
              <a:ext uri="{FF2B5EF4-FFF2-40B4-BE49-F238E27FC236}">
                <a16:creationId xmlns:a16="http://schemas.microsoft.com/office/drawing/2014/main" id="{84E94DC3-C83B-4C3B-8050-83610D54B5F3}"/>
              </a:ext>
            </a:extLst>
          </p:cNvPr>
          <p:cNvSpPr/>
          <p:nvPr/>
        </p:nvSpPr>
        <p:spPr>
          <a:xfrm>
            <a:off x="3538730" y="1313431"/>
            <a:ext cx="2877711" cy="300082"/>
          </a:xfrm>
          <a:prstGeom prst="rect">
            <a:avLst/>
          </a:prstGeom>
        </p:spPr>
        <p:txBody>
          <a:bodyPr wrap="none">
            <a:spAutoFit/>
          </a:bodyPr>
          <a:lstStyle/>
          <a:p>
            <a:pPr marL="0" lvl="1"/>
            <a:r>
              <a:rPr lang="en-US" sz="1350" b="1">
                <a:solidFill>
                  <a:schemeClr val="bg1"/>
                </a:solidFill>
              </a:rPr>
              <a:t>Missions Seven </a:t>
            </a:r>
            <a:r>
              <a:rPr lang="en-GB" sz="1350" b="1">
                <a:solidFill>
                  <a:schemeClr val="bg1"/>
                </a:solidFill>
              </a:rPr>
              <a:t>Global level meetings</a:t>
            </a:r>
            <a:endParaRPr lang="en-US" sz="1350" b="1">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104941273"/>
              </p:ext>
            </p:extLst>
          </p:nvPr>
        </p:nvGraphicFramePr>
        <p:xfrm>
          <a:off x="640080" y="1152196"/>
          <a:ext cx="5576083" cy="2925550"/>
        </p:xfrm>
        <a:graphic>
          <a:graphicData uri="http://schemas.openxmlformats.org/drawingml/2006/table">
            <a:tbl>
              <a:tblPr/>
              <a:tblGrid>
                <a:gridCol w="5576083">
                  <a:extLst>
                    <a:ext uri="{9D8B030D-6E8A-4147-A177-3AD203B41FA5}">
                      <a16:colId xmlns:a16="http://schemas.microsoft.com/office/drawing/2014/main" val="20000"/>
                    </a:ext>
                  </a:extLst>
                </a:gridCol>
              </a:tblGrid>
              <a:tr h="292555">
                <a:tc>
                  <a:txBody>
                    <a:bodyPr/>
                    <a:lstStyle/>
                    <a:p>
                      <a:pPr algn="l" fontAlgn="t"/>
                      <a:r>
                        <a:rPr lang="en-US" sz="1100" b="1" i="0" u="none" strike="noStrike">
                          <a:solidFill>
                            <a:srgbClr val="FFFFFF"/>
                          </a:solidFill>
                          <a:effectLst/>
                          <a:latin typeface="Verdana"/>
                          <a:cs typeface="Verdana"/>
                        </a:rPr>
                        <a:t> Other missions &amp; Global level meetings</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594AF"/>
                    </a:solidFill>
                  </a:tcPr>
                </a:tc>
                <a:extLst>
                  <a:ext uri="{0D108BD9-81ED-4DB2-BD59-A6C34878D82A}">
                    <a16:rowId xmlns:a16="http://schemas.microsoft.com/office/drawing/2014/main" val="10000"/>
                  </a:ext>
                </a:extLst>
              </a:tr>
              <a:tr h="292555">
                <a:tc>
                  <a:txBody>
                    <a:bodyPr/>
                    <a:lstStyle/>
                    <a:p>
                      <a:pPr algn="l" fontAlgn="ctr"/>
                      <a:r>
                        <a:rPr lang="en-US" sz="1100" b="0" i="0" u="none" strike="noStrike">
                          <a:solidFill>
                            <a:srgbClr val="000000"/>
                          </a:solidFill>
                          <a:effectLst/>
                          <a:latin typeface="Verdana"/>
                          <a:cs typeface="Verdana"/>
                        </a:rPr>
                        <a:t> Information Management Working Group – Geneva </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92555">
                <a:tc>
                  <a:txBody>
                    <a:bodyPr/>
                    <a:lstStyle/>
                    <a:p>
                      <a:pPr algn="l" fontAlgn="ctr"/>
                      <a:r>
                        <a:rPr lang="en-US" sz="1100" b="0" i="0" u="none" strike="noStrike">
                          <a:solidFill>
                            <a:srgbClr val="000000"/>
                          </a:solidFill>
                          <a:effectLst/>
                          <a:latin typeface="Verdana"/>
                          <a:cs typeface="Verdana"/>
                        </a:rPr>
                        <a:t> Humanitarian</a:t>
                      </a:r>
                      <a:r>
                        <a:rPr lang="en-US" sz="1100" b="0" i="0" u="none" strike="noStrike" baseline="0">
                          <a:solidFill>
                            <a:srgbClr val="000000"/>
                          </a:solidFill>
                          <a:effectLst/>
                          <a:latin typeface="Verdana"/>
                          <a:cs typeface="Verdana"/>
                        </a:rPr>
                        <a:t> Network and Partnerships Week</a:t>
                      </a:r>
                      <a:r>
                        <a:rPr lang="en-US" sz="1100" b="0" i="0" u="none" strike="noStrike">
                          <a:solidFill>
                            <a:srgbClr val="000000"/>
                          </a:solidFill>
                          <a:effectLst/>
                          <a:latin typeface="Verdana"/>
                          <a:cs typeface="Verdana"/>
                        </a:rPr>
                        <a:t> - Geneva</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92555">
                <a:tc>
                  <a:txBody>
                    <a:bodyPr/>
                    <a:lstStyle/>
                    <a:p>
                      <a:pPr algn="l" fontAlgn="ctr"/>
                      <a:r>
                        <a:rPr lang="en-US" sz="1100" b="0" i="0" u="none" strike="noStrike">
                          <a:solidFill>
                            <a:srgbClr val="000000"/>
                          </a:solidFill>
                          <a:effectLst/>
                          <a:latin typeface="Verdana"/>
                          <a:cs typeface="Verdana"/>
                        </a:rPr>
                        <a:t> JIAF Consultation with the Global Clusters - Geneva</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3"/>
                  </a:ext>
                </a:extLst>
              </a:tr>
              <a:tr h="292555">
                <a:tc>
                  <a:txBody>
                    <a:bodyPr/>
                    <a:lstStyle/>
                    <a:p>
                      <a:pPr algn="l" fontAlgn="ctr"/>
                      <a:r>
                        <a:rPr lang="en-US" sz="1100" b="0" i="0" u="none" strike="noStrike">
                          <a:solidFill>
                            <a:srgbClr val="000000"/>
                          </a:solidFill>
                          <a:effectLst/>
                          <a:latin typeface="Verdana"/>
                          <a:cs typeface="Verdana"/>
                        </a:rPr>
                        <a:t> JIAF Workshop - Development of the Severity Model Measurement - Geneva</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4"/>
                  </a:ext>
                </a:extLst>
              </a:tr>
              <a:tr h="292555">
                <a:tc>
                  <a:txBody>
                    <a:bodyPr/>
                    <a:lstStyle/>
                    <a:p>
                      <a:pPr algn="l" fontAlgn="ctr"/>
                      <a:r>
                        <a:rPr lang="en-US" sz="1100" b="0" i="0" u="none" strike="noStrike">
                          <a:solidFill>
                            <a:srgbClr val="000000"/>
                          </a:solidFill>
                          <a:effectLst/>
                          <a:latin typeface="Verdana"/>
                          <a:cs typeface="Verdana"/>
                        </a:rPr>
                        <a:t>GBV Guidance Workshop</a:t>
                      </a:r>
                      <a:r>
                        <a:rPr lang="en-US" sz="1100" b="0" i="0" u="none" strike="noStrike" baseline="0">
                          <a:solidFill>
                            <a:srgbClr val="000000"/>
                          </a:solidFill>
                          <a:effectLst/>
                          <a:latin typeface="Verdana"/>
                          <a:cs typeface="Verdana"/>
                        </a:rPr>
                        <a:t> - Geneva</a:t>
                      </a:r>
                      <a:endParaRPr lang="en-US" sz="1100" b="0" i="0" u="none" strike="noStrike">
                        <a:solidFill>
                          <a:srgbClr val="000000"/>
                        </a:solidFill>
                        <a:effectLst/>
                        <a:latin typeface="Verdana"/>
                        <a:cs typeface="Verdana"/>
                      </a:endParaRP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5"/>
                  </a:ext>
                </a:extLst>
              </a:tr>
              <a:tr h="292555">
                <a:tc>
                  <a:txBody>
                    <a:bodyPr/>
                    <a:lstStyle/>
                    <a:p>
                      <a:pPr algn="l" fontAlgn="ctr"/>
                      <a:r>
                        <a:rPr lang="en-US" sz="1100" b="0" i="0" u="none" strike="noStrike" err="1">
                          <a:solidFill>
                            <a:srgbClr val="000000"/>
                          </a:solidFill>
                          <a:effectLst/>
                          <a:latin typeface="Verdana"/>
                          <a:cs typeface="Verdana"/>
                        </a:rPr>
                        <a:t>Cashcap</a:t>
                      </a:r>
                      <a:r>
                        <a:rPr lang="en-US" sz="1100" b="0" i="0" u="none" strike="noStrike">
                          <a:solidFill>
                            <a:srgbClr val="000000"/>
                          </a:solidFill>
                          <a:effectLst/>
                          <a:latin typeface="Verdana"/>
                          <a:cs typeface="Verdana"/>
                        </a:rPr>
                        <a:t> Steering Committee Meeting - Oslo</a:t>
                      </a: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6"/>
                  </a:ext>
                </a:extLst>
              </a:tr>
              <a:tr h="292555">
                <a:tc>
                  <a:txBody>
                    <a:bodyPr/>
                    <a:lstStyle/>
                    <a:p>
                      <a:pPr marL="0" marR="0" indent="0" algn="l" defTabSz="342892"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Verdana"/>
                          <a:cs typeface="Verdana"/>
                        </a:rPr>
                        <a:t>Famine Action</a:t>
                      </a:r>
                      <a:r>
                        <a:rPr lang="en-US" sz="1100" b="0" i="0" u="none" strike="noStrike" baseline="0">
                          <a:solidFill>
                            <a:srgbClr val="000000"/>
                          </a:solidFill>
                          <a:effectLst/>
                          <a:latin typeface="Verdana"/>
                          <a:cs typeface="Verdana"/>
                        </a:rPr>
                        <a:t> Mechanism - Amman</a:t>
                      </a:r>
                      <a:endParaRPr lang="en-US" sz="1100" b="0" i="0" u="none" strike="noStrike">
                        <a:solidFill>
                          <a:srgbClr val="000000"/>
                        </a:solidFill>
                        <a:effectLst/>
                        <a:latin typeface="Verdana"/>
                        <a:cs typeface="Verdana"/>
                      </a:endParaRP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7"/>
                  </a:ext>
                </a:extLst>
              </a:tr>
              <a:tr h="292555">
                <a:tc>
                  <a:txBody>
                    <a:bodyPr/>
                    <a:lstStyle/>
                    <a:p>
                      <a:pPr algn="l" fontAlgn="ctr"/>
                      <a:r>
                        <a:rPr lang="en-US" sz="1100" b="0" i="0" u="none" strike="noStrike">
                          <a:solidFill>
                            <a:srgbClr val="000000"/>
                          </a:solidFill>
                          <a:effectLst/>
                          <a:latin typeface="Verdana"/>
                          <a:cs typeface="Verdana"/>
                        </a:rPr>
                        <a:t>Protection Workshop</a:t>
                      </a:r>
                      <a:r>
                        <a:rPr lang="en-US" sz="1100" b="0" i="0" u="none" strike="noStrike" baseline="0">
                          <a:solidFill>
                            <a:srgbClr val="000000"/>
                          </a:solidFill>
                          <a:effectLst/>
                          <a:latin typeface="Verdana"/>
                          <a:cs typeface="Verdana"/>
                        </a:rPr>
                        <a:t> - Rome</a:t>
                      </a:r>
                      <a:endParaRPr lang="en-US" sz="1100" b="0" i="0" u="none" strike="noStrike">
                        <a:solidFill>
                          <a:srgbClr val="000000"/>
                        </a:solidFill>
                        <a:effectLst/>
                        <a:latin typeface="Verdana"/>
                        <a:cs typeface="Verdana"/>
                      </a:endParaRP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292555">
                <a:tc>
                  <a:txBody>
                    <a:bodyPr/>
                    <a:lstStyle/>
                    <a:p>
                      <a:pPr algn="l" fontAlgn="ctr"/>
                      <a:r>
                        <a:rPr lang="en-US" sz="1100" b="0" i="0" u="none" strike="noStrike">
                          <a:solidFill>
                            <a:srgbClr val="000000"/>
                          </a:solidFill>
                          <a:effectLst/>
                          <a:latin typeface="Verdana"/>
                          <a:cs typeface="Verdana"/>
                        </a:rPr>
                        <a:t>Grand</a:t>
                      </a:r>
                      <a:r>
                        <a:rPr lang="en-US" sz="1100" b="0" i="0" u="none" strike="noStrike" baseline="0">
                          <a:solidFill>
                            <a:srgbClr val="000000"/>
                          </a:solidFill>
                          <a:effectLst/>
                          <a:latin typeface="Verdana"/>
                          <a:cs typeface="Verdana"/>
                        </a:rPr>
                        <a:t> Bargain Cash Work Stream - Rome</a:t>
                      </a:r>
                      <a:endParaRPr lang="en-US" sz="1100" b="0" i="0" u="none" strike="noStrike">
                        <a:solidFill>
                          <a:srgbClr val="000000"/>
                        </a:solidFill>
                        <a:effectLst/>
                        <a:latin typeface="Verdana"/>
                        <a:cs typeface="Verdana"/>
                      </a:endParaRPr>
                    </a:p>
                  </a:txBody>
                  <a:tcPr marL="9642" marR="9642" marT="964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9"/>
                  </a:ext>
                </a:extLst>
              </a:tr>
            </a:tbl>
          </a:graphicData>
        </a:graphic>
      </p:graphicFrame>
      <p:sp>
        <p:nvSpPr>
          <p:cNvPr id="11" name="Rectangle 10">
            <a:extLst>
              <a:ext uri="{FF2B5EF4-FFF2-40B4-BE49-F238E27FC236}">
                <a16:creationId xmlns:a16="http://schemas.microsoft.com/office/drawing/2014/main" id="{22EDE80F-A238-46FD-8BBB-23239C99F2A7}"/>
              </a:ext>
            </a:extLst>
          </p:cNvPr>
          <p:cNvSpPr/>
          <p:nvPr/>
        </p:nvSpPr>
        <p:spPr>
          <a:xfrm>
            <a:off x="-4368" y="247864"/>
            <a:ext cx="4066853" cy="37966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2" name="Title 2"/>
          <p:cNvSpPr txBox="1">
            <a:spLocks/>
          </p:cNvSpPr>
          <p:nvPr/>
        </p:nvSpPr>
        <p:spPr>
          <a:xfrm>
            <a:off x="92556" y="264770"/>
            <a:ext cx="3735222" cy="302995"/>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Partnership &amp; strategic meetings</a:t>
            </a:r>
          </a:p>
        </p:txBody>
      </p:sp>
    </p:spTree>
    <p:extLst>
      <p:ext uri="{BB962C8B-B14F-4D97-AF65-F5344CB8AC3E}">
        <p14:creationId xmlns:p14="http://schemas.microsoft.com/office/powerpoint/2010/main" val="129340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75631" y="1062329"/>
            <a:ext cx="174832" cy="300082"/>
          </a:xfrm>
          <a:prstGeom prst="rect">
            <a:avLst/>
          </a:prstGeom>
          <a:noFill/>
        </p:spPr>
        <p:txBody>
          <a:bodyPr wrap="square" rtlCol="0">
            <a:spAutoFit/>
          </a:bodyPr>
          <a:lstStyle/>
          <a:p>
            <a:endParaRPr lang="en-US" sz="1350"/>
          </a:p>
        </p:txBody>
      </p:sp>
      <p:sp>
        <p:nvSpPr>
          <p:cNvPr id="11" name="Rectangle 10">
            <a:extLst>
              <a:ext uri="{FF2B5EF4-FFF2-40B4-BE49-F238E27FC236}">
                <a16:creationId xmlns:a16="http://schemas.microsoft.com/office/drawing/2014/main" id="{22EDE80F-A238-46FD-8BBB-23239C99F2A7}"/>
              </a:ext>
            </a:extLst>
          </p:cNvPr>
          <p:cNvSpPr/>
          <p:nvPr/>
        </p:nvSpPr>
        <p:spPr>
          <a:xfrm>
            <a:off x="-4368" y="247862"/>
            <a:ext cx="4066853" cy="544618"/>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2" name="Title 2"/>
          <p:cNvSpPr txBox="1">
            <a:spLocks/>
          </p:cNvSpPr>
          <p:nvPr/>
        </p:nvSpPr>
        <p:spPr>
          <a:xfrm>
            <a:off x="92556" y="360465"/>
            <a:ext cx="3735222" cy="352885"/>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a:solidFill>
                  <a:schemeClr val="bg1"/>
                </a:solidFill>
                <a:latin typeface="Verdana"/>
                <a:ea typeface="Roboto Light" panose="02000000000000000000" pitchFamily="2" charset="0"/>
                <a:cs typeface="Verdana"/>
              </a:rPr>
              <a:t>Performance monitoring (CCPM)</a:t>
            </a:r>
          </a:p>
        </p:txBody>
      </p:sp>
      <p:sp>
        <p:nvSpPr>
          <p:cNvPr id="8" name="TextBox 7"/>
          <p:cNvSpPr txBox="1"/>
          <p:nvPr/>
        </p:nvSpPr>
        <p:spPr>
          <a:xfrm>
            <a:off x="164699" y="906228"/>
            <a:ext cx="6485764" cy="307777"/>
          </a:xfrm>
          <a:prstGeom prst="rect">
            <a:avLst/>
          </a:prstGeom>
          <a:noFill/>
        </p:spPr>
        <p:txBody>
          <a:bodyPr wrap="square" rtlCol="0">
            <a:spAutoFit/>
          </a:bodyPr>
          <a:lstStyle/>
          <a:p>
            <a:r>
              <a:rPr lang="en-US" sz="1400" b="1">
                <a:latin typeface="Verdana"/>
                <a:cs typeface="Verdana"/>
              </a:rPr>
              <a:t>Cluster Coordination Performance Monitoring _ Phases</a:t>
            </a:r>
          </a:p>
        </p:txBody>
      </p:sp>
      <p:graphicFrame>
        <p:nvGraphicFramePr>
          <p:cNvPr id="2" name="Diagram 1"/>
          <p:cNvGraphicFramePr/>
          <p:nvPr>
            <p:extLst>
              <p:ext uri="{D42A27DB-BD31-4B8C-83A1-F6EECF244321}">
                <p14:modId xmlns:p14="http://schemas.microsoft.com/office/powerpoint/2010/main" val="2638448133"/>
              </p:ext>
            </p:extLst>
          </p:nvPr>
        </p:nvGraphicFramePr>
        <p:xfrm>
          <a:off x="-1" y="1370106"/>
          <a:ext cx="6650463" cy="2370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p:cNvCxnSpPr/>
          <p:nvPr/>
        </p:nvCxnSpPr>
        <p:spPr>
          <a:xfrm>
            <a:off x="1375873" y="2904146"/>
            <a:ext cx="0" cy="6338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767413" y="2904146"/>
            <a:ext cx="0" cy="6338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168924" y="2904146"/>
            <a:ext cx="0" cy="6338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588950" y="2904146"/>
            <a:ext cx="0" cy="6338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74291" y="3563943"/>
            <a:ext cx="1803163" cy="338554"/>
          </a:xfrm>
          <a:prstGeom prst="rect">
            <a:avLst/>
          </a:prstGeom>
          <a:noFill/>
        </p:spPr>
        <p:txBody>
          <a:bodyPr wrap="square" rtlCol="0">
            <a:spAutoFit/>
          </a:bodyPr>
          <a:lstStyle/>
          <a:p>
            <a:r>
              <a:rPr lang="en-US" sz="1600"/>
              <a:t>Sept to Dec 2018</a:t>
            </a:r>
          </a:p>
        </p:txBody>
      </p:sp>
      <p:sp>
        <p:nvSpPr>
          <p:cNvPr id="22" name="TextBox 21"/>
          <p:cNvSpPr txBox="1"/>
          <p:nvPr/>
        </p:nvSpPr>
        <p:spPr>
          <a:xfrm>
            <a:off x="2239655" y="3582326"/>
            <a:ext cx="1167926" cy="338554"/>
          </a:xfrm>
          <a:prstGeom prst="rect">
            <a:avLst/>
          </a:prstGeom>
          <a:noFill/>
        </p:spPr>
        <p:txBody>
          <a:bodyPr wrap="square" rtlCol="0">
            <a:spAutoFit/>
          </a:bodyPr>
          <a:lstStyle/>
          <a:p>
            <a:r>
              <a:rPr lang="en-US" sz="1600"/>
              <a:t>Dec 2018</a:t>
            </a:r>
          </a:p>
        </p:txBody>
      </p:sp>
      <p:sp>
        <p:nvSpPr>
          <p:cNvPr id="23" name="TextBox 22"/>
          <p:cNvSpPr txBox="1"/>
          <p:nvPr/>
        </p:nvSpPr>
        <p:spPr>
          <a:xfrm>
            <a:off x="3601315" y="3503776"/>
            <a:ext cx="1274091" cy="1323439"/>
          </a:xfrm>
          <a:prstGeom prst="rect">
            <a:avLst/>
          </a:prstGeom>
          <a:noFill/>
        </p:spPr>
        <p:txBody>
          <a:bodyPr wrap="square" rtlCol="0">
            <a:spAutoFit/>
          </a:bodyPr>
          <a:lstStyle/>
          <a:p>
            <a:r>
              <a:rPr lang="en-US" sz="1600"/>
              <a:t>As of 20 May 2019 16/ 26 countries finalized the survey</a:t>
            </a:r>
          </a:p>
        </p:txBody>
      </p:sp>
      <p:sp>
        <p:nvSpPr>
          <p:cNvPr id="24" name="TextBox 23"/>
          <p:cNvSpPr txBox="1"/>
          <p:nvPr/>
        </p:nvSpPr>
        <p:spPr>
          <a:xfrm>
            <a:off x="4992855" y="3503776"/>
            <a:ext cx="1482776" cy="1077218"/>
          </a:xfrm>
          <a:prstGeom prst="rect">
            <a:avLst/>
          </a:prstGeom>
          <a:noFill/>
        </p:spPr>
        <p:txBody>
          <a:bodyPr wrap="square" rtlCol="0">
            <a:spAutoFit/>
          </a:bodyPr>
          <a:lstStyle/>
          <a:p>
            <a:r>
              <a:rPr lang="en-US" sz="1600"/>
              <a:t>Waiting for results from country-level clusters/sectors</a:t>
            </a:r>
          </a:p>
        </p:txBody>
      </p:sp>
    </p:spTree>
    <p:extLst>
      <p:ext uri="{BB962C8B-B14F-4D97-AF65-F5344CB8AC3E}">
        <p14:creationId xmlns:p14="http://schemas.microsoft.com/office/powerpoint/2010/main" val="162180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99440"/>
            <a:ext cx="5547360" cy="995680"/>
          </a:xfrm>
          <a:prstGeom prst="rect">
            <a:avLst/>
          </a:prstGeom>
          <a:solidFill>
            <a:srgbClr val="12829F">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2003" y="2776526"/>
            <a:ext cx="4955359" cy="523220"/>
          </a:xfrm>
          <a:prstGeom prst="rect">
            <a:avLst/>
          </a:prstGeom>
          <a:noFill/>
        </p:spPr>
        <p:txBody>
          <a:bodyPr wrap="square" rtlCol="0">
            <a:spAutoFit/>
          </a:bodyPr>
          <a:lstStyle/>
          <a:p>
            <a:pPr marL="285750" indent="-285750">
              <a:buFont typeface="Arial"/>
              <a:buChar char="•"/>
            </a:pPr>
            <a:r>
              <a:rPr lang="en-US" sz="1400">
                <a:latin typeface="Verdana"/>
                <a:ea typeface="Roboto Light" panose="02000000000000000000" pitchFamily="2" charset="0"/>
                <a:cs typeface="Verdana"/>
              </a:rPr>
              <a:t>Technical working groups</a:t>
            </a:r>
          </a:p>
          <a:p>
            <a:pPr marL="285750" indent="-285750">
              <a:buFont typeface="Arial"/>
              <a:buChar char="•"/>
            </a:pPr>
            <a:r>
              <a:rPr lang="en-US" sz="1400">
                <a:latin typeface="Verdana"/>
                <a:ea typeface="Roboto Light" panose="02000000000000000000" pitchFamily="2" charset="0"/>
                <a:cs typeface="Verdana"/>
              </a:rPr>
              <a:t>Partners membership</a:t>
            </a:r>
          </a:p>
        </p:txBody>
      </p:sp>
      <p:sp>
        <p:nvSpPr>
          <p:cNvPr id="10" name="TextBox 9"/>
          <p:cNvSpPr txBox="1"/>
          <p:nvPr/>
        </p:nvSpPr>
        <p:spPr>
          <a:xfrm>
            <a:off x="592003" y="845910"/>
            <a:ext cx="3207344" cy="584776"/>
          </a:xfrm>
          <a:prstGeom prst="rect">
            <a:avLst/>
          </a:prstGeom>
          <a:noFill/>
        </p:spPr>
        <p:txBody>
          <a:bodyPr wrap="square" rtlCol="0">
            <a:spAutoFit/>
          </a:bodyPr>
          <a:lstStyle/>
          <a:p>
            <a:r>
              <a:rPr lang="en-US" sz="3200">
                <a:solidFill>
                  <a:schemeClr val="bg1"/>
                </a:solidFill>
                <a:latin typeface="Verdana"/>
                <a:cs typeface="Verdana"/>
              </a:rPr>
              <a:t>RESULT TWO</a:t>
            </a:r>
          </a:p>
        </p:txBody>
      </p:sp>
      <p:sp>
        <p:nvSpPr>
          <p:cNvPr id="11" name="TextBox 10"/>
          <p:cNvSpPr txBox="1"/>
          <p:nvPr/>
        </p:nvSpPr>
        <p:spPr>
          <a:xfrm>
            <a:off x="592003" y="1818644"/>
            <a:ext cx="4955359" cy="646331"/>
          </a:xfrm>
          <a:prstGeom prst="rect">
            <a:avLst/>
          </a:prstGeom>
          <a:noFill/>
        </p:spPr>
        <p:txBody>
          <a:bodyPr wrap="square" rtlCol="0">
            <a:spAutoFit/>
          </a:bodyPr>
          <a:lstStyle/>
          <a:p>
            <a:r>
              <a:rPr lang="en-US" b="1">
                <a:latin typeface="Verdana"/>
                <a:cs typeface="Verdana"/>
              </a:rPr>
              <a:t>Partnerships and collaborative initiatives at global level</a:t>
            </a:r>
          </a:p>
        </p:txBody>
      </p:sp>
    </p:spTree>
    <p:extLst>
      <p:ext uri="{BB962C8B-B14F-4D97-AF65-F5344CB8AC3E}">
        <p14:creationId xmlns:p14="http://schemas.microsoft.com/office/powerpoint/2010/main" val="309270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31F317-EA7C-47D6-9FFD-E57B599F726B}"/>
              </a:ext>
            </a:extLst>
          </p:cNvPr>
          <p:cNvSpPr/>
          <p:nvPr/>
        </p:nvSpPr>
        <p:spPr>
          <a:xfrm>
            <a:off x="-1" y="145099"/>
            <a:ext cx="5006715" cy="499236"/>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2"/>
          <p:cNvSpPr txBox="1">
            <a:spLocks/>
          </p:cNvSpPr>
          <p:nvPr/>
        </p:nvSpPr>
        <p:spPr>
          <a:xfrm>
            <a:off x="213552" y="234883"/>
            <a:ext cx="4793162" cy="342238"/>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Technical Working Groups 2019 Achievements</a:t>
            </a:r>
          </a:p>
        </p:txBody>
      </p:sp>
      <p:graphicFrame>
        <p:nvGraphicFramePr>
          <p:cNvPr id="3" name="Table 2"/>
          <p:cNvGraphicFramePr>
            <a:graphicFrameLocks noGrp="1"/>
          </p:cNvGraphicFramePr>
          <p:nvPr>
            <p:extLst>
              <p:ext uri="{D42A27DB-BD31-4B8C-83A1-F6EECF244321}">
                <p14:modId xmlns:p14="http://schemas.microsoft.com/office/powerpoint/2010/main" val="891136551"/>
              </p:ext>
            </p:extLst>
          </p:nvPr>
        </p:nvGraphicFramePr>
        <p:xfrm>
          <a:off x="213552" y="1466158"/>
          <a:ext cx="6377082" cy="2194560"/>
        </p:xfrm>
        <a:graphic>
          <a:graphicData uri="http://schemas.openxmlformats.org/drawingml/2006/table">
            <a:tbl>
              <a:tblPr firstRow="1" bandRow="1">
                <a:tableStyleId>{D27102A9-8310-4765-A935-A1911B00CA55}</a:tableStyleId>
              </a:tblPr>
              <a:tblGrid>
                <a:gridCol w="3188541">
                  <a:extLst>
                    <a:ext uri="{9D8B030D-6E8A-4147-A177-3AD203B41FA5}">
                      <a16:colId xmlns:a16="http://schemas.microsoft.com/office/drawing/2014/main" val="20000"/>
                    </a:ext>
                  </a:extLst>
                </a:gridCol>
                <a:gridCol w="3188541">
                  <a:extLst>
                    <a:ext uri="{9D8B030D-6E8A-4147-A177-3AD203B41FA5}">
                      <a16:colId xmlns:a16="http://schemas.microsoft.com/office/drawing/2014/main" val="20001"/>
                    </a:ext>
                  </a:extLst>
                </a:gridCol>
              </a:tblGrid>
              <a:tr h="370840">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200" b="1">
                          <a:latin typeface="Verdana"/>
                          <a:cs typeface="Verdana"/>
                          <a:hlinkClick r:id="rId2"/>
                        </a:rPr>
                        <a:t>Inter-Cluster Nutrition Working Group</a:t>
                      </a:r>
                      <a:endParaRPr lang="en-US"/>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200" b="0">
                          <a:latin typeface="Verdana"/>
                          <a:cs typeface="Verdana"/>
                        </a:rPr>
                        <a:t>Finalization and roll out of the Inter-Cluster Nutrition Training Package</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200" b="1" u="sng">
                          <a:latin typeface="Verdana"/>
                          <a:cs typeface="Verdana"/>
                          <a:hlinkClick r:id="rId3"/>
                        </a:rPr>
                        <a:t>Preparedness and Resilience Working Group</a:t>
                      </a:r>
                      <a:endParaRPr lang="en-US" sz="1200" b="1">
                        <a:latin typeface="Verdana"/>
                        <a:cs typeface="Verdan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200">
                          <a:latin typeface="Verdana"/>
                          <a:cs typeface="Verdana"/>
                        </a:rPr>
                        <a:t>Production</a:t>
                      </a:r>
                      <a:r>
                        <a:rPr lang="en-US" sz="1200" baseline="0">
                          <a:latin typeface="Verdana"/>
                          <a:cs typeface="Verdana"/>
                        </a:rPr>
                        <a:t> of</a:t>
                      </a:r>
                      <a:r>
                        <a:rPr lang="en-US" sz="1200">
                          <a:latin typeface="Verdana"/>
                          <a:cs typeface="Verdana"/>
                        </a:rPr>
                        <a:t> a glossary on preparedness and resilience terms</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200" b="1" u="sng">
                          <a:latin typeface="Verdana"/>
                          <a:cs typeface="Verdana"/>
                          <a:hlinkClick r:id="rId4"/>
                        </a:rPr>
                        <a:t>Programme Quality Working Group</a:t>
                      </a:r>
                      <a:endParaRPr lang="en-US" sz="1200" b="1">
                        <a:latin typeface="Verdana"/>
                        <a:cs typeface="Verdan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200">
                          <a:latin typeface="Verdana"/>
                          <a:cs typeface="Verdana"/>
                        </a:rPr>
                        <a:t>Finalization of the methodology catalogue for Food Security and Livelihoods assessments</a:t>
                      </a:r>
                      <a:endParaRPr lang="en-US" sz="1200" b="1" u="sng">
                        <a:latin typeface="Verdana"/>
                        <a:cs typeface="Verdan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200" b="1" u="none">
                          <a:latin typeface="Verdana"/>
                          <a:cs typeface="Verdana"/>
                          <a:hlinkClick r:id="rId5"/>
                        </a:rPr>
                        <a:t>Cash and Markets Working Group</a:t>
                      </a:r>
                      <a:endParaRPr lang="en-US" sz="1200" b="1" u="none">
                        <a:latin typeface="Verdana"/>
                        <a:cs typeface="Verdan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200">
                          <a:latin typeface="Verdana"/>
                          <a:cs typeface="Verdana"/>
                        </a:rPr>
                        <a:t>Development of</a:t>
                      </a:r>
                      <a:r>
                        <a:rPr lang="en-US" sz="1200" baseline="0">
                          <a:latin typeface="Verdana"/>
                          <a:cs typeface="Verdana"/>
                        </a:rPr>
                        <a:t> a draft</a:t>
                      </a:r>
                      <a:r>
                        <a:rPr lang="en-US" sz="1200">
                          <a:latin typeface="Verdana"/>
                          <a:cs typeface="Verdana"/>
                        </a:rPr>
                        <a:t> document on reporting multipurpose cash in</a:t>
                      </a:r>
                      <a:r>
                        <a:rPr lang="en-US" sz="1200" baseline="0">
                          <a:latin typeface="Verdana"/>
                          <a:cs typeface="Verdana"/>
                        </a:rPr>
                        <a:t> FSL clusters/sectors and webinars</a:t>
                      </a:r>
                      <a:endParaRPr lang="en-US"/>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187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31F317-EA7C-47D6-9FFD-E57B599F726B}"/>
              </a:ext>
            </a:extLst>
          </p:cNvPr>
          <p:cNvSpPr/>
          <p:nvPr/>
        </p:nvSpPr>
        <p:spPr>
          <a:xfrm>
            <a:off x="0" y="145099"/>
            <a:ext cx="4724400" cy="499236"/>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2"/>
          <p:cNvSpPr txBox="1">
            <a:spLocks/>
          </p:cNvSpPr>
          <p:nvPr/>
        </p:nvSpPr>
        <p:spPr>
          <a:xfrm>
            <a:off x="213552" y="234883"/>
            <a:ext cx="4095043" cy="409452"/>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a:solidFill>
                  <a:schemeClr val="bg1"/>
                </a:solidFill>
                <a:latin typeface="Verdana"/>
                <a:ea typeface="Roboto Light" panose="02000000000000000000" pitchFamily="2" charset="0"/>
                <a:cs typeface="Verdana"/>
              </a:rPr>
              <a:t>Partners membership</a:t>
            </a:r>
          </a:p>
        </p:txBody>
      </p:sp>
      <p:sp>
        <p:nvSpPr>
          <p:cNvPr id="12" name="TextBox 11"/>
          <p:cNvSpPr txBox="1"/>
          <p:nvPr/>
        </p:nvSpPr>
        <p:spPr>
          <a:xfrm>
            <a:off x="578002" y="3554946"/>
            <a:ext cx="860332" cy="769441"/>
          </a:xfrm>
          <a:prstGeom prst="rect">
            <a:avLst/>
          </a:prstGeom>
          <a:noFill/>
        </p:spPr>
        <p:txBody>
          <a:bodyPr wrap="none" rtlCol="0">
            <a:spAutoFit/>
          </a:bodyPr>
          <a:lstStyle/>
          <a:p>
            <a:pPr algn="ctr"/>
            <a:r>
              <a:rPr lang="en-GB" sz="2000" b="1" dirty="0">
                <a:solidFill>
                  <a:srgbClr val="FFFFFF"/>
                </a:solidFill>
                <a:latin typeface="Merriweather"/>
              </a:rPr>
              <a:t>56</a:t>
            </a:r>
            <a:endParaRPr lang="en-GB" sz="1200" b="1" dirty="0">
              <a:solidFill>
                <a:srgbClr val="FFFFFF"/>
              </a:solidFill>
              <a:latin typeface="Merriweather"/>
            </a:endParaRPr>
          </a:p>
          <a:p>
            <a:pPr algn="ctr"/>
            <a:r>
              <a:rPr lang="en-GB" sz="1200" b="1" dirty="0">
                <a:solidFill>
                  <a:srgbClr val="FFFFFF"/>
                </a:solidFill>
                <a:latin typeface="Merriweather"/>
              </a:rPr>
              <a:t>Members</a:t>
            </a:r>
          </a:p>
          <a:p>
            <a:pPr algn="ctr"/>
            <a:r>
              <a:rPr lang="en-GB" sz="1200" b="1" dirty="0">
                <a:solidFill>
                  <a:srgbClr val="FFFFFF"/>
                </a:solidFill>
                <a:latin typeface="Merriweather"/>
              </a:rPr>
              <a:t>applied</a:t>
            </a:r>
            <a:endParaRPr lang="en-US" sz="1200" dirty="0">
              <a:solidFill>
                <a:srgbClr val="FFFFFF"/>
              </a:solidFill>
              <a:latin typeface="Merriweather"/>
            </a:endParaRPr>
          </a:p>
        </p:txBody>
      </p:sp>
      <p:sp>
        <p:nvSpPr>
          <p:cNvPr id="13" name="TextBox 12"/>
          <p:cNvSpPr txBox="1"/>
          <p:nvPr/>
        </p:nvSpPr>
        <p:spPr>
          <a:xfrm>
            <a:off x="928538" y="951971"/>
            <a:ext cx="4498365" cy="276999"/>
          </a:xfrm>
          <a:prstGeom prst="rect">
            <a:avLst/>
          </a:prstGeom>
          <a:noFill/>
        </p:spPr>
        <p:txBody>
          <a:bodyPr wrap="square" rtlCol="0">
            <a:spAutoFit/>
          </a:bodyPr>
          <a:lstStyle/>
          <a:p>
            <a:r>
              <a:rPr lang="en-US" sz="1200" b="1" dirty="0">
                <a:latin typeface="Verdana"/>
                <a:cs typeface="Verdana"/>
              </a:rPr>
              <a:t>18 Partners applied for membership in 2019</a:t>
            </a:r>
          </a:p>
        </p:txBody>
      </p:sp>
      <p:grpSp>
        <p:nvGrpSpPr>
          <p:cNvPr id="2" name="Group 1"/>
          <p:cNvGrpSpPr/>
          <p:nvPr/>
        </p:nvGrpSpPr>
        <p:grpSpPr>
          <a:xfrm>
            <a:off x="1926519" y="1529876"/>
            <a:ext cx="2680138" cy="2485076"/>
            <a:chOff x="408784" y="1208364"/>
            <a:chExt cx="1220613" cy="1220613"/>
          </a:xfrm>
        </p:grpSpPr>
        <p:grpSp>
          <p:nvGrpSpPr>
            <p:cNvPr id="14" name="Group 13"/>
            <p:cNvGrpSpPr/>
            <p:nvPr/>
          </p:nvGrpSpPr>
          <p:grpSpPr>
            <a:xfrm>
              <a:off x="408784" y="1208364"/>
              <a:ext cx="1220613" cy="1220613"/>
              <a:chOff x="1054447" y="3042026"/>
              <a:chExt cx="1220613" cy="1220613"/>
            </a:xfrm>
          </p:grpSpPr>
          <p:sp>
            <p:nvSpPr>
              <p:cNvPr id="15" name="Oval 14"/>
              <p:cNvSpPr/>
              <p:nvPr/>
            </p:nvSpPr>
            <p:spPr>
              <a:xfrm>
                <a:off x="1054447" y="3042026"/>
                <a:ext cx="1220613" cy="1220613"/>
              </a:xfrm>
              <a:prstGeom prst="ellipse">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latin typeface="Merriweather"/>
                </a:endParaRPr>
              </a:p>
            </p:txBody>
          </p:sp>
          <p:sp>
            <p:nvSpPr>
              <p:cNvPr id="16" name="Oval 15"/>
              <p:cNvSpPr/>
              <p:nvPr/>
            </p:nvSpPr>
            <p:spPr>
              <a:xfrm>
                <a:off x="1157702" y="3152176"/>
                <a:ext cx="1013276" cy="1013276"/>
              </a:xfrm>
              <a:prstGeom prst="ellipse">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Merriweather"/>
                </a:endParaRPr>
              </a:p>
            </p:txBody>
          </p:sp>
        </p:grpSp>
        <p:sp>
          <p:nvSpPr>
            <p:cNvPr id="17" name="TextBox 16"/>
            <p:cNvSpPr txBox="1"/>
            <p:nvPr/>
          </p:nvSpPr>
          <p:spPr>
            <a:xfrm>
              <a:off x="606567" y="1414551"/>
              <a:ext cx="803206" cy="680278"/>
            </a:xfrm>
            <a:prstGeom prst="rect">
              <a:avLst/>
            </a:prstGeom>
            <a:noFill/>
          </p:spPr>
          <p:txBody>
            <a:bodyPr wrap="none" rtlCol="0">
              <a:spAutoFit/>
            </a:bodyPr>
            <a:lstStyle/>
            <a:p>
              <a:pPr algn="ctr"/>
              <a:r>
                <a:rPr lang="en-GB" sz="2800" b="1" dirty="0">
                  <a:solidFill>
                    <a:srgbClr val="FFFFFF"/>
                  </a:solidFill>
                  <a:latin typeface="Merriweather"/>
                </a:rPr>
                <a:t>63 </a:t>
              </a:r>
            </a:p>
            <a:p>
              <a:pPr algn="ctr"/>
              <a:r>
                <a:rPr lang="en-GB" sz="2800" b="1" dirty="0">
                  <a:solidFill>
                    <a:srgbClr val="FFFFFF"/>
                  </a:solidFill>
                  <a:latin typeface="Merriweather"/>
                </a:rPr>
                <a:t>Current</a:t>
              </a:r>
            </a:p>
            <a:p>
              <a:pPr algn="ctr"/>
              <a:r>
                <a:rPr lang="en-GB" sz="2800" b="1" dirty="0">
                  <a:solidFill>
                    <a:srgbClr val="FFFFFF"/>
                  </a:solidFill>
                  <a:latin typeface="Merriweather"/>
                </a:rPr>
                <a:t>Members</a:t>
              </a:r>
            </a:p>
          </p:txBody>
        </p:sp>
      </p:grpSp>
    </p:spTree>
    <p:extLst>
      <p:ext uri="{BB962C8B-B14F-4D97-AF65-F5344CB8AC3E}">
        <p14:creationId xmlns:p14="http://schemas.microsoft.com/office/powerpoint/2010/main" val="3455718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99440"/>
            <a:ext cx="5547360" cy="995680"/>
          </a:xfrm>
          <a:prstGeom prst="rect">
            <a:avLst/>
          </a:prstGeom>
          <a:solidFill>
            <a:srgbClr val="12829F">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2003" y="2776526"/>
            <a:ext cx="4955359" cy="738664"/>
          </a:xfrm>
          <a:prstGeom prst="rect">
            <a:avLst/>
          </a:prstGeom>
          <a:noFill/>
        </p:spPr>
        <p:txBody>
          <a:bodyPr wrap="square" rtlCol="0">
            <a:spAutoFit/>
          </a:bodyPr>
          <a:lstStyle/>
          <a:p>
            <a:pPr marL="285750" indent="-285750">
              <a:buFont typeface="Arial"/>
              <a:buChar char="•"/>
            </a:pPr>
            <a:r>
              <a:rPr lang="en-US" sz="1400">
                <a:latin typeface="Verdana"/>
                <a:ea typeface="Roboto Light" panose="02000000000000000000" pitchFamily="2" charset="0"/>
                <a:cs typeface="Verdana"/>
              </a:rPr>
              <a:t>Advocacy</a:t>
            </a:r>
          </a:p>
          <a:p>
            <a:pPr marL="285750" indent="-285750">
              <a:buFont typeface="Arial"/>
              <a:buChar char="•"/>
            </a:pPr>
            <a:r>
              <a:rPr lang="en-US" sz="1400">
                <a:latin typeface="Verdana"/>
                <a:ea typeface="Roboto Light" panose="02000000000000000000" pitchFamily="2" charset="0"/>
                <a:cs typeface="Verdana"/>
              </a:rPr>
              <a:t>Humanitarian Development Peace Nexus</a:t>
            </a:r>
          </a:p>
          <a:p>
            <a:pPr marL="285750" indent="-285750">
              <a:buFont typeface="Arial"/>
              <a:buChar char="•"/>
            </a:pPr>
            <a:r>
              <a:rPr lang="en-US" sz="1400">
                <a:latin typeface="Verdana"/>
                <a:ea typeface="Roboto Light" panose="02000000000000000000" pitchFamily="2" charset="0"/>
                <a:cs typeface="Verdana"/>
              </a:rPr>
              <a:t>Visual Communication</a:t>
            </a:r>
          </a:p>
        </p:txBody>
      </p:sp>
      <p:sp>
        <p:nvSpPr>
          <p:cNvPr id="7" name="TextBox 6"/>
          <p:cNvSpPr txBox="1"/>
          <p:nvPr/>
        </p:nvSpPr>
        <p:spPr>
          <a:xfrm>
            <a:off x="592002" y="845910"/>
            <a:ext cx="3939359" cy="584776"/>
          </a:xfrm>
          <a:prstGeom prst="rect">
            <a:avLst/>
          </a:prstGeom>
          <a:noFill/>
        </p:spPr>
        <p:txBody>
          <a:bodyPr wrap="square" rtlCol="0">
            <a:spAutoFit/>
          </a:bodyPr>
          <a:lstStyle/>
          <a:p>
            <a:r>
              <a:rPr lang="en-US" sz="3200">
                <a:solidFill>
                  <a:schemeClr val="bg1"/>
                </a:solidFill>
                <a:latin typeface="Verdana"/>
                <a:cs typeface="Verdana"/>
              </a:rPr>
              <a:t>RESULT THREE</a:t>
            </a:r>
          </a:p>
        </p:txBody>
      </p:sp>
      <p:sp>
        <p:nvSpPr>
          <p:cNvPr id="8" name="TextBox 7"/>
          <p:cNvSpPr txBox="1"/>
          <p:nvPr/>
        </p:nvSpPr>
        <p:spPr>
          <a:xfrm>
            <a:off x="592003" y="1818644"/>
            <a:ext cx="4955359" cy="646331"/>
          </a:xfrm>
          <a:prstGeom prst="rect">
            <a:avLst/>
          </a:prstGeom>
          <a:noFill/>
        </p:spPr>
        <p:txBody>
          <a:bodyPr wrap="square" rtlCol="0">
            <a:spAutoFit/>
          </a:bodyPr>
          <a:lstStyle/>
          <a:p>
            <a:r>
              <a:rPr lang="en-US" b="1">
                <a:latin typeface="Verdana"/>
                <a:cs typeface="Verdana"/>
              </a:rPr>
              <a:t>Advocacy, communication, resource mobilization, humanitarian systems</a:t>
            </a:r>
          </a:p>
        </p:txBody>
      </p:sp>
    </p:spTree>
    <p:extLst>
      <p:ext uri="{BB962C8B-B14F-4D97-AF65-F5344CB8AC3E}">
        <p14:creationId xmlns:p14="http://schemas.microsoft.com/office/powerpoint/2010/main" val="18549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14" name="Title 2"/>
          <p:cNvSpPr txBox="1">
            <a:spLocks/>
          </p:cNvSpPr>
          <p:nvPr/>
        </p:nvSpPr>
        <p:spPr>
          <a:xfrm>
            <a:off x="168695" y="779920"/>
            <a:ext cx="4408282" cy="26643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rgbClr val="03181C"/>
                </a:solidFill>
                <a:latin typeface="Verdana"/>
                <a:cs typeface="Verdana"/>
              </a:rPr>
              <a:t>Key Products</a:t>
            </a:r>
          </a:p>
        </p:txBody>
      </p:sp>
      <p:sp>
        <p:nvSpPr>
          <p:cNvPr id="15" name="Rectangle 14">
            <a:extLst>
              <a:ext uri="{FF2B5EF4-FFF2-40B4-BE49-F238E27FC236}">
                <a16:creationId xmlns:a16="http://schemas.microsoft.com/office/drawing/2014/main" id="{C331F317-EA7C-47D6-9FFD-E57B599F726B}"/>
              </a:ext>
            </a:extLst>
          </p:cNvPr>
          <p:cNvSpPr/>
          <p:nvPr/>
        </p:nvSpPr>
        <p:spPr>
          <a:xfrm>
            <a:off x="0" y="145099"/>
            <a:ext cx="4724400" cy="499236"/>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itle 2"/>
          <p:cNvSpPr txBox="1">
            <a:spLocks/>
          </p:cNvSpPr>
          <p:nvPr/>
        </p:nvSpPr>
        <p:spPr>
          <a:xfrm>
            <a:off x="168695" y="145098"/>
            <a:ext cx="5063707" cy="499236"/>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Advocacy, Comm., Resource Mobilization, Humanitarian Systems</a:t>
            </a:r>
          </a:p>
        </p:txBody>
      </p:sp>
      <p:sp>
        <p:nvSpPr>
          <p:cNvPr id="23" name="Title 2"/>
          <p:cNvSpPr txBox="1">
            <a:spLocks/>
          </p:cNvSpPr>
          <p:nvPr/>
        </p:nvSpPr>
        <p:spPr>
          <a:xfrm>
            <a:off x="5461002" y="3689268"/>
            <a:ext cx="1189462" cy="717633"/>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000" b="0">
                <a:solidFill>
                  <a:srgbClr val="03181C"/>
                </a:solidFill>
                <a:latin typeface="Verdana"/>
                <a:cs typeface="Verdana"/>
              </a:rPr>
              <a:t>Cyclone </a:t>
            </a:r>
            <a:r>
              <a:rPr lang="en-US" sz="1000" b="0" err="1">
                <a:solidFill>
                  <a:srgbClr val="03181C"/>
                </a:solidFill>
                <a:latin typeface="Verdana"/>
                <a:cs typeface="Verdana"/>
              </a:rPr>
              <a:t>Idai</a:t>
            </a:r>
            <a:r>
              <a:rPr lang="en-US" sz="1000" b="0">
                <a:solidFill>
                  <a:srgbClr val="03181C"/>
                </a:solidFill>
                <a:latin typeface="Verdana"/>
                <a:cs typeface="Verdana"/>
              </a:rPr>
              <a:t>: one month on. (Video Story)</a:t>
            </a:r>
          </a:p>
        </p:txBody>
      </p:sp>
      <p:pic>
        <p:nvPicPr>
          <p:cNvPr id="3" name="Picture 2"/>
          <p:cNvPicPr>
            <a:picLocks noChangeAspect="1"/>
          </p:cNvPicPr>
          <p:nvPr/>
        </p:nvPicPr>
        <p:blipFill>
          <a:blip r:embed="rId3"/>
          <a:stretch>
            <a:fillRect/>
          </a:stretch>
        </p:blipFill>
        <p:spPr>
          <a:xfrm>
            <a:off x="168695" y="1196390"/>
            <a:ext cx="5229225" cy="2905125"/>
          </a:xfrm>
          <a:prstGeom prst="rect">
            <a:avLst/>
          </a:prstGeom>
        </p:spPr>
      </p:pic>
    </p:spTree>
    <p:extLst>
      <p:ext uri="{BB962C8B-B14F-4D97-AF65-F5344CB8AC3E}">
        <p14:creationId xmlns:p14="http://schemas.microsoft.com/office/powerpoint/2010/main" val="339244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4" y="537882"/>
            <a:ext cx="184666" cy="369332"/>
          </a:xfrm>
          <a:prstGeom prst="rect">
            <a:avLst/>
          </a:prstGeom>
          <a:noFill/>
        </p:spPr>
        <p:txBody>
          <a:bodyPr wrap="none" rtlCol="0">
            <a:spAutoFit/>
          </a:bodyPr>
          <a:lstStyle/>
          <a:p>
            <a:endParaRPr lang="en-US"/>
          </a:p>
        </p:txBody>
      </p:sp>
      <p:sp>
        <p:nvSpPr>
          <p:cNvPr id="43" name="Rectangle 42"/>
          <p:cNvSpPr/>
          <p:nvPr/>
        </p:nvSpPr>
        <p:spPr>
          <a:xfrm>
            <a:off x="0" y="232300"/>
            <a:ext cx="3552203" cy="379422"/>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a:latin typeface="Verdana" panose="020B0604030504040204" pitchFamily="34" charset="0"/>
                <a:ea typeface="Verdana" panose="020B0604030504040204" pitchFamily="34" charset="0"/>
                <a:cs typeface="Verdana" panose="020B0604030504040204" pitchFamily="34" charset="0"/>
              </a:rPr>
              <a:t>Overview</a:t>
            </a:r>
          </a:p>
        </p:txBody>
      </p:sp>
      <p:grpSp>
        <p:nvGrpSpPr>
          <p:cNvPr id="6" name="Group 5"/>
          <p:cNvGrpSpPr/>
          <p:nvPr/>
        </p:nvGrpSpPr>
        <p:grpSpPr>
          <a:xfrm>
            <a:off x="466087" y="1596586"/>
            <a:ext cx="5698099" cy="532182"/>
            <a:chOff x="162618" y="1463122"/>
            <a:chExt cx="5698099" cy="532182"/>
          </a:xfrm>
        </p:grpSpPr>
        <p:grpSp>
          <p:nvGrpSpPr>
            <p:cNvPr id="60" name="Group 59"/>
            <p:cNvGrpSpPr/>
            <p:nvPr/>
          </p:nvGrpSpPr>
          <p:grpSpPr>
            <a:xfrm flipV="1">
              <a:off x="162618" y="1494031"/>
              <a:ext cx="5698099" cy="501273"/>
              <a:chOff x="3238037" y="6425860"/>
              <a:chExt cx="12953364" cy="854649"/>
            </a:xfrm>
            <a:solidFill>
              <a:srgbClr val="0594AF"/>
            </a:solidFill>
          </p:grpSpPr>
          <p:sp>
            <p:nvSpPr>
              <p:cNvPr id="61" name="Rectangle 11"/>
              <p:cNvSpPr/>
              <p:nvPr/>
            </p:nvSpPr>
            <p:spPr>
              <a:xfrm>
                <a:off x="6126385" y="6426722"/>
                <a:ext cx="10065016" cy="853787"/>
              </a:xfrm>
              <a:custGeom>
                <a:avLst/>
                <a:gdLst>
                  <a:gd name="connsiteX0" fmla="*/ 0 w 21108987"/>
                  <a:gd name="connsiteY0" fmla="*/ 0 h 4114800"/>
                  <a:gd name="connsiteX1" fmla="*/ 21108987 w 21108987"/>
                  <a:gd name="connsiteY1" fmla="*/ 0 h 4114800"/>
                  <a:gd name="connsiteX2" fmla="*/ 21108987 w 21108987"/>
                  <a:gd name="connsiteY2" fmla="*/ 4114800 h 4114800"/>
                  <a:gd name="connsiteX3" fmla="*/ 0 w 21108987"/>
                  <a:gd name="connsiteY3" fmla="*/ 4114800 h 4114800"/>
                  <a:gd name="connsiteX4" fmla="*/ 0 w 21108987"/>
                  <a:gd name="connsiteY4" fmla="*/ 0 h 4114800"/>
                  <a:gd name="connsiteX0" fmla="*/ 0 w 24368004"/>
                  <a:gd name="connsiteY0" fmla="*/ 0 h 4114800"/>
                  <a:gd name="connsiteX1" fmla="*/ 24368004 w 24368004"/>
                  <a:gd name="connsiteY1" fmla="*/ 0 h 4114800"/>
                  <a:gd name="connsiteX2" fmla="*/ 21108987 w 24368004"/>
                  <a:gd name="connsiteY2" fmla="*/ 4114800 h 4114800"/>
                  <a:gd name="connsiteX3" fmla="*/ 0 w 24368004"/>
                  <a:gd name="connsiteY3" fmla="*/ 4114800 h 4114800"/>
                  <a:gd name="connsiteX4" fmla="*/ 0 w 24368004"/>
                  <a:gd name="connsiteY4" fmla="*/ 0 h 4114800"/>
                  <a:gd name="connsiteX0" fmla="*/ 0 w 23818562"/>
                  <a:gd name="connsiteY0" fmla="*/ 0 h 4114800"/>
                  <a:gd name="connsiteX1" fmla="*/ 23818562 w 23818562"/>
                  <a:gd name="connsiteY1" fmla="*/ 457200 h 4114800"/>
                  <a:gd name="connsiteX2" fmla="*/ 21108987 w 23818562"/>
                  <a:gd name="connsiteY2" fmla="*/ 4114800 h 4114800"/>
                  <a:gd name="connsiteX3" fmla="*/ 0 w 23818562"/>
                  <a:gd name="connsiteY3" fmla="*/ 4114800 h 4114800"/>
                  <a:gd name="connsiteX4" fmla="*/ 0 w 23818562"/>
                  <a:gd name="connsiteY4" fmla="*/ 0 h 4114800"/>
                  <a:gd name="connsiteX0" fmla="*/ 0 w 24380036"/>
                  <a:gd name="connsiteY0" fmla="*/ 0 h 4114800"/>
                  <a:gd name="connsiteX1" fmla="*/ 24380036 w 24380036"/>
                  <a:gd name="connsiteY1" fmla="*/ 0 h 4114800"/>
                  <a:gd name="connsiteX2" fmla="*/ 21108987 w 24380036"/>
                  <a:gd name="connsiteY2" fmla="*/ 4114800 h 4114800"/>
                  <a:gd name="connsiteX3" fmla="*/ 0 w 24380036"/>
                  <a:gd name="connsiteY3" fmla="*/ 4114800 h 4114800"/>
                  <a:gd name="connsiteX4" fmla="*/ 0 w 24380036"/>
                  <a:gd name="connsiteY4" fmla="*/ 0 h 4114800"/>
                  <a:gd name="connsiteX0" fmla="*/ 0 w 32544853"/>
                  <a:gd name="connsiteY0" fmla="*/ 0 h 4143960"/>
                  <a:gd name="connsiteX1" fmla="*/ 32544853 w 32544853"/>
                  <a:gd name="connsiteY1" fmla="*/ 29160 h 4143960"/>
                  <a:gd name="connsiteX2" fmla="*/ 29273804 w 32544853"/>
                  <a:gd name="connsiteY2" fmla="*/ 4143960 h 4143960"/>
                  <a:gd name="connsiteX3" fmla="*/ 8164817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29160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1166403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0 w 32544853"/>
                  <a:gd name="connsiteY3" fmla="*/ 4143960 h 4143960"/>
                  <a:gd name="connsiteX4" fmla="*/ 0 w 32544853"/>
                  <a:gd name="connsiteY4" fmla="*/ 0 h 4143960"/>
                  <a:gd name="connsiteX0" fmla="*/ 0 w 32575402"/>
                  <a:gd name="connsiteY0" fmla="*/ 1009494 h 4114800"/>
                  <a:gd name="connsiteX1" fmla="*/ 32575402 w 32575402"/>
                  <a:gd name="connsiteY1" fmla="*/ 0 h 4114800"/>
                  <a:gd name="connsiteX2" fmla="*/ 29304353 w 32575402"/>
                  <a:gd name="connsiteY2" fmla="*/ 4114800 h 4114800"/>
                  <a:gd name="connsiteX3" fmla="*/ 30549 w 32575402"/>
                  <a:gd name="connsiteY3" fmla="*/ 4114800 h 4114800"/>
                  <a:gd name="connsiteX4" fmla="*/ 0 w 32575402"/>
                  <a:gd name="connsiteY4" fmla="*/ 1009494 h 4114800"/>
                  <a:gd name="connsiteX0" fmla="*/ 0 w 32575402"/>
                  <a:gd name="connsiteY0" fmla="*/ 0 h 4143960"/>
                  <a:gd name="connsiteX1" fmla="*/ 32575402 w 32575402"/>
                  <a:gd name="connsiteY1" fmla="*/ 29160 h 4143960"/>
                  <a:gd name="connsiteX2" fmla="*/ 29304353 w 32575402"/>
                  <a:gd name="connsiteY2" fmla="*/ 4143960 h 4143960"/>
                  <a:gd name="connsiteX3" fmla="*/ 30549 w 32575402"/>
                  <a:gd name="connsiteY3" fmla="*/ 4143960 h 4143960"/>
                  <a:gd name="connsiteX4" fmla="*/ 0 w 32575402"/>
                  <a:gd name="connsiteY4" fmla="*/ 0 h 4143960"/>
                  <a:gd name="connsiteX0" fmla="*/ 0 w 32545390"/>
                  <a:gd name="connsiteY0" fmla="*/ 0 h 4143960"/>
                  <a:gd name="connsiteX1" fmla="*/ 32545390 w 32545390"/>
                  <a:gd name="connsiteY1" fmla="*/ 29160 h 4143960"/>
                  <a:gd name="connsiteX2" fmla="*/ 29274341 w 32545390"/>
                  <a:gd name="connsiteY2" fmla="*/ 4143960 h 4143960"/>
                  <a:gd name="connsiteX3" fmla="*/ 537 w 32545390"/>
                  <a:gd name="connsiteY3" fmla="*/ 4143960 h 4143960"/>
                  <a:gd name="connsiteX4" fmla="*/ 0 w 32545390"/>
                  <a:gd name="connsiteY4" fmla="*/ 0 h 4143960"/>
                  <a:gd name="connsiteX0" fmla="*/ 0 w 32545390"/>
                  <a:gd name="connsiteY0" fmla="*/ 0 h 4123487"/>
                  <a:gd name="connsiteX1" fmla="*/ 32545390 w 32545390"/>
                  <a:gd name="connsiteY1" fmla="*/ 8687 h 4123487"/>
                  <a:gd name="connsiteX2" fmla="*/ 29274341 w 32545390"/>
                  <a:gd name="connsiteY2" fmla="*/ 4123487 h 4123487"/>
                  <a:gd name="connsiteX3" fmla="*/ 537 w 32545390"/>
                  <a:gd name="connsiteY3" fmla="*/ 4123487 h 4123487"/>
                  <a:gd name="connsiteX4" fmla="*/ 0 w 32545390"/>
                  <a:gd name="connsiteY4" fmla="*/ 0 h 4123487"/>
                  <a:gd name="connsiteX0" fmla="*/ 0 w 61530538"/>
                  <a:gd name="connsiteY0" fmla="*/ 16470 h 4114800"/>
                  <a:gd name="connsiteX1" fmla="*/ 61530538 w 61530538"/>
                  <a:gd name="connsiteY1" fmla="*/ 0 h 4114800"/>
                  <a:gd name="connsiteX2" fmla="*/ 58259489 w 61530538"/>
                  <a:gd name="connsiteY2" fmla="*/ 4114800 h 4114800"/>
                  <a:gd name="connsiteX3" fmla="*/ 28985685 w 61530538"/>
                  <a:gd name="connsiteY3" fmla="*/ 4114800 h 4114800"/>
                  <a:gd name="connsiteX4" fmla="*/ 0 w 61530538"/>
                  <a:gd name="connsiteY4" fmla="*/ 16470 h 4114800"/>
                  <a:gd name="connsiteX0" fmla="*/ 49181 w 61579719"/>
                  <a:gd name="connsiteY0" fmla="*/ 16470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49181 w 61579719"/>
                  <a:gd name="connsiteY4" fmla="*/ 16470 h 4139959"/>
                  <a:gd name="connsiteX0" fmla="*/ 757651 w 61579719"/>
                  <a:gd name="connsiteY0" fmla="*/ 205154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757651 w 61579719"/>
                  <a:gd name="connsiteY4" fmla="*/ 205154 h 4139959"/>
                  <a:gd name="connsiteX0" fmla="*/ 49181 w 61579719"/>
                  <a:gd name="connsiteY0" fmla="*/ 25905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49181 w 61579719"/>
                  <a:gd name="connsiteY4" fmla="*/ 25905 h 4139959"/>
                  <a:gd name="connsiteX0" fmla="*/ 0 w 61530538"/>
                  <a:gd name="connsiteY0" fmla="*/ 25905 h 4338076"/>
                  <a:gd name="connsiteX1" fmla="*/ 61530538 w 61530538"/>
                  <a:gd name="connsiteY1" fmla="*/ 0 h 4338076"/>
                  <a:gd name="connsiteX2" fmla="*/ 58259489 w 61530538"/>
                  <a:gd name="connsiteY2" fmla="*/ 4114800 h 4338076"/>
                  <a:gd name="connsiteX3" fmla="*/ 659289 w 61530538"/>
                  <a:gd name="connsiteY3" fmla="*/ 4338076 h 4338076"/>
                  <a:gd name="connsiteX4" fmla="*/ 0 w 61530538"/>
                  <a:gd name="connsiteY4" fmla="*/ 25905 h 4338076"/>
                  <a:gd name="connsiteX0" fmla="*/ 11893 w 61542431"/>
                  <a:gd name="connsiteY0" fmla="*/ 25905 h 4114801"/>
                  <a:gd name="connsiteX1" fmla="*/ 61542431 w 61542431"/>
                  <a:gd name="connsiteY1" fmla="*/ 0 h 4114801"/>
                  <a:gd name="connsiteX2" fmla="*/ 58271382 w 61542431"/>
                  <a:gd name="connsiteY2" fmla="*/ 4114800 h 4114801"/>
                  <a:gd name="connsiteX3" fmla="*/ 0 w 61542431"/>
                  <a:gd name="connsiteY3" fmla="*/ 4102223 h 4114801"/>
                  <a:gd name="connsiteX4" fmla="*/ 11893 w 61542431"/>
                  <a:gd name="connsiteY4" fmla="*/ 25905 h 4114801"/>
                  <a:gd name="connsiteX0" fmla="*/ 116095 w 61542431"/>
                  <a:gd name="connsiteY0" fmla="*/ 74496 h 4114800"/>
                  <a:gd name="connsiteX1" fmla="*/ 61542431 w 61542431"/>
                  <a:gd name="connsiteY1" fmla="*/ 0 h 4114800"/>
                  <a:gd name="connsiteX2" fmla="*/ 58271382 w 61542431"/>
                  <a:gd name="connsiteY2" fmla="*/ 4114800 h 4114800"/>
                  <a:gd name="connsiteX3" fmla="*/ 0 w 61542431"/>
                  <a:gd name="connsiteY3" fmla="*/ 4102223 h 4114800"/>
                  <a:gd name="connsiteX4" fmla="*/ 116095 w 61542431"/>
                  <a:gd name="connsiteY4" fmla="*/ 74496 h 4114800"/>
                  <a:gd name="connsiteX0" fmla="*/ 3208 w 61542431"/>
                  <a:gd name="connsiteY0" fmla="*/ 8235 h 4114800"/>
                  <a:gd name="connsiteX1" fmla="*/ 61542431 w 61542431"/>
                  <a:gd name="connsiteY1" fmla="*/ 0 h 4114800"/>
                  <a:gd name="connsiteX2" fmla="*/ 58271382 w 61542431"/>
                  <a:gd name="connsiteY2" fmla="*/ 4114800 h 4114800"/>
                  <a:gd name="connsiteX3" fmla="*/ 0 w 61542431"/>
                  <a:gd name="connsiteY3" fmla="*/ 4102223 h 4114800"/>
                  <a:gd name="connsiteX4" fmla="*/ 3208 w 61542431"/>
                  <a:gd name="connsiteY4" fmla="*/ 8235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42431" h="4114800">
                    <a:moveTo>
                      <a:pt x="3208" y="8235"/>
                    </a:moveTo>
                    <a:lnTo>
                      <a:pt x="61542431" y="0"/>
                    </a:lnTo>
                    <a:lnTo>
                      <a:pt x="58271382" y="4114800"/>
                    </a:lnTo>
                    <a:lnTo>
                      <a:pt x="0" y="4102223"/>
                    </a:lnTo>
                    <a:cubicBezTo>
                      <a:pt x="3964" y="2743450"/>
                      <a:pt x="-756" y="1367008"/>
                      <a:pt x="3208" y="8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cs typeface="Verdana" panose="020B0604030504040204" pitchFamily="34" charset="0"/>
                </a:endParaRPr>
              </a:p>
            </p:txBody>
          </p:sp>
          <p:sp>
            <p:nvSpPr>
              <p:cNvPr id="62" name="Freeform 23"/>
              <p:cNvSpPr>
                <a:spLocks/>
              </p:cNvSpPr>
              <p:nvPr/>
            </p:nvSpPr>
            <p:spPr bwMode="auto">
              <a:xfrm>
                <a:off x="3238037" y="6425860"/>
                <a:ext cx="4746571" cy="854649"/>
              </a:xfrm>
              <a:custGeom>
                <a:avLst/>
                <a:gdLst>
                  <a:gd name="T0" fmla="*/ 1428 w 1428"/>
                  <a:gd name="T1" fmla="*/ 199 h 199"/>
                  <a:gd name="T2" fmla="*/ 0 w 1428"/>
                  <a:gd name="T3" fmla="*/ 199 h 199"/>
                  <a:gd name="T4" fmla="*/ 163 w 1428"/>
                  <a:gd name="T5" fmla="*/ 0 h 199"/>
                  <a:gd name="T6" fmla="*/ 1428 w 1428"/>
                  <a:gd name="T7" fmla="*/ 0 h 199"/>
                  <a:gd name="T8" fmla="*/ 1428 w 1428"/>
                  <a:gd name="T9" fmla="*/ 199 h 199"/>
                </a:gdLst>
                <a:ahLst/>
                <a:cxnLst>
                  <a:cxn ang="0">
                    <a:pos x="T0" y="T1"/>
                  </a:cxn>
                  <a:cxn ang="0">
                    <a:pos x="T2" y="T3"/>
                  </a:cxn>
                  <a:cxn ang="0">
                    <a:pos x="T4" y="T5"/>
                  </a:cxn>
                  <a:cxn ang="0">
                    <a:pos x="T6" y="T7"/>
                  </a:cxn>
                  <a:cxn ang="0">
                    <a:pos x="T8" y="T9"/>
                  </a:cxn>
                </a:cxnLst>
                <a:rect l="0" t="0" r="r" b="b"/>
                <a:pathLst>
                  <a:path w="1428" h="199">
                    <a:moveTo>
                      <a:pt x="1428" y="199"/>
                    </a:moveTo>
                    <a:lnTo>
                      <a:pt x="0" y="199"/>
                    </a:lnTo>
                    <a:lnTo>
                      <a:pt x="163" y="0"/>
                    </a:lnTo>
                    <a:lnTo>
                      <a:pt x="1428" y="0"/>
                    </a:lnTo>
                    <a:lnTo>
                      <a:pt x="1428" y="19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GB" sz="1600">
                  <a:latin typeface="Verdana" panose="020B0604030504040204" pitchFamily="34" charset="0"/>
                  <a:ea typeface="Verdana" panose="020B0604030504040204" pitchFamily="34" charset="0"/>
                  <a:cs typeface="Verdana" panose="020B0604030504040204" pitchFamily="34" charset="0"/>
                </a:endParaRPr>
              </a:p>
            </p:txBody>
          </p:sp>
        </p:grpSp>
        <p:sp>
          <p:nvSpPr>
            <p:cNvPr id="72" name="Rectangle 71"/>
            <p:cNvSpPr/>
            <p:nvPr/>
          </p:nvSpPr>
          <p:spPr>
            <a:xfrm>
              <a:off x="787257" y="1536665"/>
              <a:ext cx="1975049" cy="367712"/>
            </a:xfrm>
            <a:prstGeom prst="rect">
              <a:avLst/>
            </a:prstGeom>
          </p:spPr>
          <p:txBody>
            <a:bodyPr wrap="none">
              <a:spAutoFit/>
            </a:bodyPr>
            <a:lstStyle/>
            <a:p>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Global Overview</a:t>
              </a:r>
            </a:p>
          </p:txBody>
        </p:sp>
        <p:sp>
          <p:nvSpPr>
            <p:cNvPr id="80" name="TextBox 79"/>
            <p:cNvSpPr txBox="1"/>
            <p:nvPr/>
          </p:nvSpPr>
          <p:spPr>
            <a:xfrm>
              <a:off x="399180" y="1463122"/>
              <a:ext cx="395954" cy="441253"/>
            </a:xfrm>
            <a:prstGeom prst="rect">
              <a:avLst/>
            </a:prstGeom>
            <a:noFill/>
          </p:spPr>
          <p:txBody>
            <a:bodyPr wrap="none" rtlCol="0">
              <a:spAutoFit/>
            </a:bodyPr>
            <a:lstStyle/>
            <a:p>
              <a:r>
                <a:rPr lang="en-US">
                  <a:solidFill>
                    <a:schemeClr val="bg1"/>
                  </a:solidFill>
                  <a:latin typeface="Verdana" panose="020B0604030504040204" pitchFamily="34" charset="0"/>
                  <a:ea typeface="Verdana" panose="020B0604030504040204" pitchFamily="34" charset="0"/>
                  <a:cs typeface="Verdana" panose="020B0604030504040204" pitchFamily="34" charset="0"/>
                </a:rPr>
                <a:t>1</a:t>
              </a:r>
            </a:p>
          </p:txBody>
        </p:sp>
        <p:cxnSp>
          <p:nvCxnSpPr>
            <p:cNvPr id="86" name="Straight Connector 85"/>
            <p:cNvCxnSpPr/>
            <p:nvPr/>
          </p:nvCxnSpPr>
          <p:spPr>
            <a:xfrm>
              <a:off x="680492" y="1536665"/>
              <a:ext cx="0" cy="36771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66087" y="2317813"/>
            <a:ext cx="5698099" cy="528728"/>
            <a:chOff x="499658" y="2119586"/>
            <a:chExt cx="5698099" cy="528728"/>
          </a:xfrm>
        </p:grpSpPr>
        <p:grpSp>
          <p:nvGrpSpPr>
            <p:cNvPr id="63" name="Group 62"/>
            <p:cNvGrpSpPr/>
            <p:nvPr/>
          </p:nvGrpSpPr>
          <p:grpSpPr>
            <a:xfrm flipV="1">
              <a:off x="499658" y="2147041"/>
              <a:ext cx="5698099" cy="501273"/>
              <a:chOff x="3238037" y="6425860"/>
              <a:chExt cx="12953364" cy="854649"/>
            </a:xfrm>
            <a:solidFill>
              <a:srgbClr val="0594AF"/>
            </a:solidFill>
          </p:grpSpPr>
          <p:sp>
            <p:nvSpPr>
              <p:cNvPr id="64" name="Rectangle 11"/>
              <p:cNvSpPr/>
              <p:nvPr/>
            </p:nvSpPr>
            <p:spPr>
              <a:xfrm>
                <a:off x="6126385" y="6426722"/>
                <a:ext cx="10065016" cy="853787"/>
              </a:xfrm>
              <a:custGeom>
                <a:avLst/>
                <a:gdLst>
                  <a:gd name="connsiteX0" fmla="*/ 0 w 21108987"/>
                  <a:gd name="connsiteY0" fmla="*/ 0 h 4114800"/>
                  <a:gd name="connsiteX1" fmla="*/ 21108987 w 21108987"/>
                  <a:gd name="connsiteY1" fmla="*/ 0 h 4114800"/>
                  <a:gd name="connsiteX2" fmla="*/ 21108987 w 21108987"/>
                  <a:gd name="connsiteY2" fmla="*/ 4114800 h 4114800"/>
                  <a:gd name="connsiteX3" fmla="*/ 0 w 21108987"/>
                  <a:gd name="connsiteY3" fmla="*/ 4114800 h 4114800"/>
                  <a:gd name="connsiteX4" fmla="*/ 0 w 21108987"/>
                  <a:gd name="connsiteY4" fmla="*/ 0 h 4114800"/>
                  <a:gd name="connsiteX0" fmla="*/ 0 w 24368004"/>
                  <a:gd name="connsiteY0" fmla="*/ 0 h 4114800"/>
                  <a:gd name="connsiteX1" fmla="*/ 24368004 w 24368004"/>
                  <a:gd name="connsiteY1" fmla="*/ 0 h 4114800"/>
                  <a:gd name="connsiteX2" fmla="*/ 21108987 w 24368004"/>
                  <a:gd name="connsiteY2" fmla="*/ 4114800 h 4114800"/>
                  <a:gd name="connsiteX3" fmla="*/ 0 w 24368004"/>
                  <a:gd name="connsiteY3" fmla="*/ 4114800 h 4114800"/>
                  <a:gd name="connsiteX4" fmla="*/ 0 w 24368004"/>
                  <a:gd name="connsiteY4" fmla="*/ 0 h 4114800"/>
                  <a:gd name="connsiteX0" fmla="*/ 0 w 23818562"/>
                  <a:gd name="connsiteY0" fmla="*/ 0 h 4114800"/>
                  <a:gd name="connsiteX1" fmla="*/ 23818562 w 23818562"/>
                  <a:gd name="connsiteY1" fmla="*/ 457200 h 4114800"/>
                  <a:gd name="connsiteX2" fmla="*/ 21108987 w 23818562"/>
                  <a:gd name="connsiteY2" fmla="*/ 4114800 h 4114800"/>
                  <a:gd name="connsiteX3" fmla="*/ 0 w 23818562"/>
                  <a:gd name="connsiteY3" fmla="*/ 4114800 h 4114800"/>
                  <a:gd name="connsiteX4" fmla="*/ 0 w 23818562"/>
                  <a:gd name="connsiteY4" fmla="*/ 0 h 4114800"/>
                  <a:gd name="connsiteX0" fmla="*/ 0 w 24380036"/>
                  <a:gd name="connsiteY0" fmla="*/ 0 h 4114800"/>
                  <a:gd name="connsiteX1" fmla="*/ 24380036 w 24380036"/>
                  <a:gd name="connsiteY1" fmla="*/ 0 h 4114800"/>
                  <a:gd name="connsiteX2" fmla="*/ 21108987 w 24380036"/>
                  <a:gd name="connsiteY2" fmla="*/ 4114800 h 4114800"/>
                  <a:gd name="connsiteX3" fmla="*/ 0 w 24380036"/>
                  <a:gd name="connsiteY3" fmla="*/ 4114800 h 4114800"/>
                  <a:gd name="connsiteX4" fmla="*/ 0 w 24380036"/>
                  <a:gd name="connsiteY4" fmla="*/ 0 h 4114800"/>
                  <a:gd name="connsiteX0" fmla="*/ 0 w 32544853"/>
                  <a:gd name="connsiteY0" fmla="*/ 0 h 4143960"/>
                  <a:gd name="connsiteX1" fmla="*/ 32544853 w 32544853"/>
                  <a:gd name="connsiteY1" fmla="*/ 29160 h 4143960"/>
                  <a:gd name="connsiteX2" fmla="*/ 29273804 w 32544853"/>
                  <a:gd name="connsiteY2" fmla="*/ 4143960 h 4143960"/>
                  <a:gd name="connsiteX3" fmla="*/ 8164817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29160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1166403 w 32544853"/>
                  <a:gd name="connsiteY3" fmla="*/ 4143960 h 4143960"/>
                  <a:gd name="connsiteX4" fmla="*/ 0 w 32544853"/>
                  <a:gd name="connsiteY4" fmla="*/ 0 h 4143960"/>
                  <a:gd name="connsiteX0" fmla="*/ 0 w 32544853"/>
                  <a:gd name="connsiteY0" fmla="*/ 0 h 4143960"/>
                  <a:gd name="connsiteX1" fmla="*/ 32544853 w 32544853"/>
                  <a:gd name="connsiteY1" fmla="*/ 29160 h 4143960"/>
                  <a:gd name="connsiteX2" fmla="*/ 29273804 w 32544853"/>
                  <a:gd name="connsiteY2" fmla="*/ 4143960 h 4143960"/>
                  <a:gd name="connsiteX3" fmla="*/ 0 w 32544853"/>
                  <a:gd name="connsiteY3" fmla="*/ 4143960 h 4143960"/>
                  <a:gd name="connsiteX4" fmla="*/ 0 w 32544853"/>
                  <a:gd name="connsiteY4" fmla="*/ 0 h 4143960"/>
                  <a:gd name="connsiteX0" fmla="*/ 0 w 32575402"/>
                  <a:gd name="connsiteY0" fmla="*/ 1009494 h 4114800"/>
                  <a:gd name="connsiteX1" fmla="*/ 32575402 w 32575402"/>
                  <a:gd name="connsiteY1" fmla="*/ 0 h 4114800"/>
                  <a:gd name="connsiteX2" fmla="*/ 29304353 w 32575402"/>
                  <a:gd name="connsiteY2" fmla="*/ 4114800 h 4114800"/>
                  <a:gd name="connsiteX3" fmla="*/ 30549 w 32575402"/>
                  <a:gd name="connsiteY3" fmla="*/ 4114800 h 4114800"/>
                  <a:gd name="connsiteX4" fmla="*/ 0 w 32575402"/>
                  <a:gd name="connsiteY4" fmla="*/ 1009494 h 4114800"/>
                  <a:gd name="connsiteX0" fmla="*/ 0 w 32575402"/>
                  <a:gd name="connsiteY0" fmla="*/ 0 h 4143960"/>
                  <a:gd name="connsiteX1" fmla="*/ 32575402 w 32575402"/>
                  <a:gd name="connsiteY1" fmla="*/ 29160 h 4143960"/>
                  <a:gd name="connsiteX2" fmla="*/ 29304353 w 32575402"/>
                  <a:gd name="connsiteY2" fmla="*/ 4143960 h 4143960"/>
                  <a:gd name="connsiteX3" fmla="*/ 30549 w 32575402"/>
                  <a:gd name="connsiteY3" fmla="*/ 4143960 h 4143960"/>
                  <a:gd name="connsiteX4" fmla="*/ 0 w 32575402"/>
                  <a:gd name="connsiteY4" fmla="*/ 0 h 4143960"/>
                  <a:gd name="connsiteX0" fmla="*/ 0 w 32545390"/>
                  <a:gd name="connsiteY0" fmla="*/ 0 h 4143960"/>
                  <a:gd name="connsiteX1" fmla="*/ 32545390 w 32545390"/>
                  <a:gd name="connsiteY1" fmla="*/ 29160 h 4143960"/>
                  <a:gd name="connsiteX2" fmla="*/ 29274341 w 32545390"/>
                  <a:gd name="connsiteY2" fmla="*/ 4143960 h 4143960"/>
                  <a:gd name="connsiteX3" fmla="*/ 537 w 32545390"/>
                  <a:gd name="connsiteY3" fmla="*/ 4143960 h 4143960"/>
                  <a:gd name="connsiteX4" fmla="*/ 0 w 32545390"/>
                  <a:gd name="connsiteY4" fmla="*/ 0 h 4143960"/>
                  <a:gd name="connsiteX0" fmla="*/ 0 w 32545390"/>
                  <a:gd name="connsiteY0" fmla="*/ 0 h 4123487"/>
                  <a:gd name="connsiteX1" fmla="*/ 32545390 w 32545390"/>
                  <a:gd name="connsiteY1" fmla="*/ 8687 h 4123487"/>
                  <a:gd name="connsiteX2" fmla="*/ 29274341 w 32545390"/>
                  <a:gd name="connsiteY2" fmla="*/ 4123487 h 4123487"/>
                  <a:gd name="connsiteX3" fmla="*/ 537 w 32545390"/>
                  <a:gd name="connsiteY3" fmla="*/ 4123487 h 4123487"/>
                  <a:gd name="connsiteX4" fmla="*/ 0 w 32545390"/>
                  <a:gd name="connsiteY4" fmla="*/ 0 h 4123487"/>
                  <a:gd name="connsiteX0" fmla="*/ 0 w 61530538"/>
                  <a:gd name="connsiteY0" fmla="*/ 16470 h 4114800"/>
                  <a:gd name="connsiteX1" fmla="*/ 61530538 w 61530538"/>
                  <a:gd name="connsiteY1" fmla="*/ 0 h 4114800"/>
                  <a:gd name="connsiteX2" fmla="*/ 58259489 w 61530538"/>
                  <a:gd name="connsiteY2" fmla="*/ 4114800 h 4114800"/>
                  <a:gd name="connsiteX3" fmla="*/ 28985685 w 61530538"/>
                  <a:gd name="connsiteY3" fmla="*/ 4114800 h 4114800"/>
                  <a:gd name="connsiteX4" fmla="*/ 0 w 61530538"/>
                  <a:gd name="connsiteY4" fmla="*/ 16470 h 4114800"/>
                  <a:gd name="connsiteX0" fmla="*/ 49181 w 61579719"/>
                  <a:gd name="connsiteY0" fmla="*/ 16470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49181 w 61579719"/>
                  <a:gd name="connsiteY4" fmla="*/ 16470 h 4139959"/>
                  <a:gd name="connsiteX0" fmla="*/ 757651 w 61579719"/>
                  <a:gd name="connsiteY0" fmla="*/ 205154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757651 w 61579719"/>
                  <a:gd name="connsiteY4" fmla="*/ 205154 h 4139959"/>
                  <a:gd name="connsiteX0" fmla="*/ 49181 w 61579719"/>
                  <a:gd name="connsiteY0" fmla="*/ 25905 h 4139959"/>
                  <a:gd name="connsiteX1" fmla="*/ 61579719 w 61579719"/>
                  <a:gd name="connsiteY1" fmla="*/ 0 h 4139959"/>
                  <a:gd name="connsiteX2" fmla="*/ 58308670 w 61579719"/>
                  <a:gd name="connsiteY2" fmla="*/ 4114800 h 4139959"/>
                  <a:gd name="connsiteX3" fmla="*/ 0 w 61579719"/>
                  <a:gd name="connsiteY3" fmla="*/ 4139959 h 4139959"/>
                  <a:gd name="connsiteX4" fmla="*/ 49181 w 61579719"/>
                  <a:gd name="connsiteY4" fmla="*/ 25905 h 4139959"/>
                  <a:gd name="connsiteX0" fmla="*/ 0 w 61530538"/>
                  <a:gd name="connsiteY0" fmla="*/ 25905 h 4338076"/>
                  <a:gd name="connsiteX1" fmla="*/ 61530538 w 61530538"/>
                  <a:gd name="connsiteY1" fmla="*/ 0 h 4338076"/>
                  <a:gd name="connsiteX2" fmla="*/ 58259489 w 61530538"/>
                  <a:gd name="connsiteY2" fmla="*/ 4114800 h 4338076"/>
                  <a:gd name="connsiteX3" fmla="*/ 659289 w 61530538"/>
                  <a:gd name="connsiteY3" fmla="*/ 4338076 h 4338076"/>
                  <a:gd name="connsiteX4" fmla="*/ 0 w 61530538"/>
                  <a:gd name="connsiteY4" fmla="*/ 25905 h 4338076"/>
                  <a:gd name="connsiteX0" fmla="*/ 11893 w 61542431"/>
                  <a:gd name="connsiteY0" fmla="*/ 25905 h 4114801"/>
                  <a:gd name="connsiteX1" fmla="*/ 61542431 w 61542431"/>
                  <a:gd name="connsiteY1" fmla="*/ 0 h 4114801"/>
                  <a:gd name="connsiteX2" fmla="*/ 58271382 w 61542431"/>
                  <a:gd name="connsiteY2" fmla="*/ 4114800 h 4114801"/>
                  <a:gd name="connsiteX3" fmla="*/ 0 w 61542431"/>
                  <a:gd name="connsiteY3" fmla="*/ 4102223 h 4114801"/>
                  <a:gd name="connsiteX4" fmla="*/ 11893 w 61542431"/>
                  <a:gd name="connsiteY4" fmla="*/ 25905 h 4114801"/>
                  <a:gd name="connsiteX0" fmla="*/ 116095 w 61542431"/>
                  <a:gd name="connsiteY0" fmla="*/ 74496 h 4114800"/>
                  <a:gd name="connsiteX1" fmla="*/ 61542431 w 61542431"/>
                  <a:gd name="connsiteY1" fmla="*/ 0 h 4114800"/>
                  <a:gd name="connsiteX2" fmla="*/ 58271382 w 61542431"/>
                  <a:gd name="connsiteY2" fmla="*/ 4114800 h 4114800"/>
                  <a:gd name="connsiteX3" fmla="*/ 0 w 61542431"/>
                  <a:gd name="connsiteY3" fmla="*/ 4102223 h 4114800"/>
                  <a:gd name="connsiteX4" fmla="*/ 116095 w 61542431"/>
                  <a:gd name="connsiteY4" fmla="*/ 74496 h 4114800"/>
                  <a:gd name="connsiteX0" fmla="*/ 3208 w 61542431"/>
                  <a:gd name="connsiteY0" fmla="*/ 8235 h 4114800"/>
                  <a:gd name="connsiteX1" fmla="*/ 61542431 w 61542431"/>
                  <a:gd name="connsiteY1" fmla="*/ 0 h 4114800"/>
                  <a:gd name="connsiteX2" fmla="*/ 58271382 w 61542431"/>
                  <a:gd name="connsiteY2" fmla="*/ 4114800 h 4114800"/>
                  <a:gd name="connsiteX3" fmla="*/ 0 w 61542431"/>
                  <a:gd name="connsiteY3" fmla="*/ 4102223 h 4114800"/>
                  <a:gd name="connsiteX4" fmla="*/ 3208 w 61542431"/>
                  <a:gd name="connsiteY4" fmla="*/ 8235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42431" h="4114800">
                    <a:moveTo>
                      <a:pt x="3208" y="8235"/>
                    </a:moveTo>
                    <a:lnTo>
                      <a:pt x="61542431" y="0"/>
                    </a:lnTo>
                    <a:lnTo>
                      <a:pt x="58271382" y="4114800"/>
                    </a:lnTo>
                    <a:lnTo>
                      <a:pt x="0" y="4102223"/>
                    </a:lnTo>
                    <a:cubicBezTo>
                      <a:pt x="3964" y="2743450"/>
                      <a:pt x="-756" y="1367008"/>
                      <a:pt x="3208" y="823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panose="020B0604030504040204" pitchFamily="34" charset="0"/>
                  <a:ea typeface="Verdana" panose="020B0604030504040204" pitchFamily="34" charset="0"/>
                  <a:cs typeface="Verdana" panose="020B0604030504040204" pitchFamily="34" charset="0"/>
                </a:endParaRPr>
              </a:p>
            </p:txBody>
          </p:sp>
          <p:sp>
            <p:nvSpPr>
              <p:cNvPr id="65" name="Freeform 23"/>
              <p:cNvSpPr>
                <a:spLocks/>
              </p:cNvSpPr>
              <p:nvPr/>
            </p:nvSpPr>
            <p:spPr bwMode="auto">
              <a:xfrm>
                <a:off x="3238037" y="6425860"/>
                <a:ext cx="4746571" cy="854649"/>
              </a:xfrm>
              <a:custGeom>
                <a:avLst/>
                <a:gdLst>
                  <a:gd name="T0" fmla="*/ 1428 w 1428"/>
                  <a:gd name="T1" fmla="*/ 199 h 199"/>
                  <a:gd name="T2" fmla="*/ 0 w 1428"/>
                  <a:gd name="T3" fmla="*/ 199 h 199"/>
                  <a:gd name="T4" fmla="*/ 163 w 1428"/>
                  <a:gd name="T5" fmla="*/ 0 h 199"/>
                  <a:gd name="T6" fmla="*/ 1428 w 1428"/>
                  <a:gd name="T7" fmla="*/ 0 h 199"/>
                  <a:gd name="T8" fmla="*/ 1428 w 1428"/>
                  <a:gd name="T9" fmla="*/ 199 h 199"/>
                </a:gdLst>
                <a:ahLst/>
                <a:cxnLst>
                  <a:cxn ang="0">
                    <a:pos x="T0" y="T1"/>
                  </a:cxn>
                  <a:cxn ang="0">
                    <a:pos x="T2" y="T3"/>
                  </a:cxn>
                  <a:cxn ang="0">
                    <a:pos x="T4" y="T5"/>
                  </a:cxn>
                  <a:cxn ang="0">
                    <a:pos x="T6" y="T7"/>
                  </a:cxn>
                  <a:cxn ang="0">
                    <a:pos x="T8" y="T9"/>
                  </a:cxn>
                </a:cxnLst>
                <a:rect l="0" t="0" r="r" b="b"/>
                <a:pathLst>
                  <a:path w="1428" h="199">
                    <a:moveTo>
                      <a:pt x="1428" y="199"/>
                    </a:moveTo>
                    <a:lnTo>
                      <a:pt x="0" y="199"/>
                    </a:lnTo>
                    <a:lnTo>
                      <a:pt x="163" y="0"/>
                    </a:lnTo>
                    <a:lnTo>
                      <a:pt x="1428" y="0"/>
                    </a:lnTo>
                    <a:lnTo>
                      <a:pt x="1428" y="19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GB" sz="1600">
                  <a:latin typeface="Verdana" panose="020B0604030504040204" pitchFamily="34" charset="0"/>
                  <a:ea typeface="Verdana" panose="020B0604030504040204" pitchFamily="34" charset="0"/>
                  <a:cs typeface="Verdana" panose="020B0604030504040204" pitchFamily="34" charset="0"/>
                </a:endParaRPr>
              </a:p>
            </p:txBody>
          </p:sp>
        </p:grpSp>
        <p:sp>
          <p:nvSpPr>
            <p:cNvPr id="77" name="Rectangle 76"/>
            <p:cNvSpPr/>
            <p:nvPr/>
          </p:nvSpPr>
          <p:spPr>
            <a:xfrm>
              <a:off x="1111966" y="2181763"/>
              <a:ext cx="4682249" cy="367712"/>
            </a:xfrm>
            <a:prstGeom prst="rect">
              <a:avLst/>
            </a:prstGeom>
          </p:spPr>
          <p:txBody>
            <a:bodyPr wrap="none">
              <a:spAutoFit/>
            </a:bodyPr>
            <a:lstStyle/>
            <a:p>
              <a:r>
                <a:rPr lang="en-US" sz="1400">
                  <a:solidFill>
                    <a:srgbClr val="FFFFFF"/>
                  </a:solidFill>
                  <a:latin typeface="Verdana" panose="020B0604030504040204" pitchFamily="34" charset="0"/>
                  <a:ea typeface="Verdana" panose="020B0604030504040204" pitchFamily="34" charset="0"/>
                  <a:cs typeface="Verdana" panose="020B0604030504040204" pitchFamily="34" charset="0"/>
                </a:rPr>
                <a:t>gFSC achievements against its objectives</a:t>
              </a:r>
            </a:p>
          </p:txBody>
        </p:sp>
        <p:sp>
          <p:nvSpPr>
            <p:cNvPr id="81" name="TextBox 80"/>
            <p:cNvSpPr txBox="1"/>
            <p:nvPr/>
          </p:nvSpPr>
          <p:spPr>
            <a:xfrm>
              <a:off x="711967" y="2119586"/>
              <a:ext cx="395954" cy="441253"/>
            </a:xfrm>
            <a:prstGeom prst="rect">
              <a:avLst/>
            </a:prstGeom>
            <a:noFill/>
          </p:spPr>
          <p:txBody>
            <a:bodyPr wrap="none" rtlCol="0">
              <a:spAutoFit/>
            </a:bodyPr>
            <a:lstStyle/>
            <a:p>
              <a:r>
                <a:rPr lang="en-US">
                  <a:solidFill>
                    <a:schemeClr val="bg1"/>
                  </a:solidFill>
                  <a:latin typeface="Verdana" panose="020B0604030504040204" pitchFamily="34" charset="0"/>
                  <a:ea typeface="Verdana" panose="020B0604030504040204" pitchFamily="34" charset="0"/>
                  <a:cs typeface="Verdana" panose="020B0604030504040204" pitchFamily="34" charset="0"/>
                </a:rPr>
                <a:t>2</a:t>
              </a:r>
            </a:p>
          </p:txBody>
        </p:sp>
        <p:cxnSp>
          <p:nvCxnSpPr>
            <p:cNvPr id="87" name="Straight Connector 86"/>
            <p:cNvCxnSpPr/>
            <p:nvPr/>
          </p:nvCxnSpPr>
          <p:spPr>
            <a:xfrm>
              <a:off x="1004353" y="2193129"/>
              <a:ext cx="0" cy="367712"/>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38736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14" name="Title 2"/>
          <p:cNvSpPr txBox="1">
            <a:spLocks/>
          </p:cNvSpPr>
          <p:nvPr/>
        </p:nvSpPr>
        <p:spPr>
          <a:xfrm>
            <a:off x="168695" y="779920"/>
            <a:ext cx="4408282" cy="26643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rgbClr val="03181C"/>
                </a:solidFill>
                <a:latin typeface="Verdana"/>
                <a:cs typeface="Verdana"/>
              </a:rPr>
              <a:t>Key Products</a:t>
            </a:r>
          </a:p>
        </p:txBody>
      </p:sp>
      <p:sp>
        <p:nvSpPr>
          <p:cNvPr id="15" name="Rectangle 14">
            <a:extLst>
              <a:ext uri="{FF2B5EF4-FFF2-40B4-BE49-F238E27FC236}">
                <a16:creationId xmlns:a16="http://schemas.microsoft.com/office/drawing/2014/main" id="{C331F317-EA7C-47D6-9FFD-E57B599F726B}"/>
              </a:ext>
            </a:extLst>
          </p:cNvPr>
          <p:cNvSpPr/>
          <p:nvPr/>
        </p:nvSpPr>
        <p:spPr>
          <a:xfrm>
            <a:off x="0" y="145099"/>
            <a:ext cx="4724400" cy="499236"/>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itle 2"/>
          <p:cNvSpPr txBox="1">
            <a:spLocks/>
          </p:cNvSpPr>
          <p:nvPr/>
        </p:nvSpPr>
        <p:spPr>
          <a:xfrm>
            <a:off x="168695" y="145098"/>
            <a:ext cx="5063707" cy="499236"/>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Advocacy, Comm., Resource Mobilization, Guidance Documents</a:t>
            </a:r>
          </a:p>
        </p:txBody>
      </p:sp>
      <p:pic>
        <p:nvPicPr>
          <p:cNvPr id="3" name="Picture 2">
            <a:hlinkClick r:id="rId3"/>
          </p:cNvPr>
          <p:cNvPicPr>
            <a:picLocks noChangeAspect="1"/>
          </p:cNvPicPr>
          <p:nvPr/>
        </p:nvPicPr>
        <p:blipFill>
          <a:blip r:embed="rId4"/>
          <a:stretch>
            <a:fillRect/>
          </a:stretch>
        </p:blipFill>
        <p:spPr>
          <a:xfrm>
            <a:off x="102858" y="1112187"/>
            <a:ext cx="2039788" cy="3007910"/>
          </a:xfrm>
          <a:prstGeom prst="rect">
            <a:avLst/>
          </a:prstGeom>
        </p:spPr>
      </p:pic>
      <p:sp>
        <p:nvSpPr>
          <p:cNvPr id="12" name="Title 2"/>
          <p:cNvSpPr txBox="1">
            <a:spLocks/>
          </p:cNvSpPr>
          <p:nvPr/>
        </p:nvSpPr>
        <p:spPr>
          <a:xfrm>
            <a:off x="358314" y="4278656"/>
            <a:ext cx="1660550" cy="26643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200" b="0">
                <a:solidFill>
                  <a:srgbClr val="03181C"/>
                </a:solidFill>
                <a:latin typeface="Verdana"/>
                <a:cs typeface="Verdana"/>
              </a:rPr>
              <a:t>FSC annual report</a:t>
            </a:r>
          </a:p>
        </p:txBody>
      </p:sp>
      <p:sp>
        <p:nvSpPr>
          <p:cNvPr id="13" name="Title 2"/>
          <p:cNvSpPr txBox="1">
            <a:spLocks/>
          </p:cNvSpPr>
          <p:nvPr/>
        </p:nvSpPr>
        <p:spPr>
          <a:xfrm>
            <a:off x="2293147" y="4185934"/>
            <a:ext cx="2151376" cy="51774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200" b="0">
                <a:solidFill>
                  <a:srgbClr val="03181C"/>
                </a:solidFill>
                <a:latin typeface="Verdana"/>
                <a:cs typeface="Verdana"/>
              </a:rPr>
              <a:t>Global Report on Food Crises 2019</a:t>
            </a:r>
          </a:p>
        </p:txBody>
      </p:sp>
      <p:pic>
        <p:nvPicPr>
          <p:cNvPr id="7" name="Picture 6"/>
          <p:cNvPicPr>
            <a:picLocks noChangeAspect="1"/>
          </p:cNvPicPr>
          <p:nvPr/>
        </p:nvPicPr>
        <p:blipFill>
          <a:blip r:embed="rId5"/>
          <a:stretch>
            <a:fillRect/>
          </a:stretch>
        </p:blipFill>
        <p:spPr>
          <a:xfrm>
            <a:off x="4494882" y="1112187"/>
            <a:ext cx="2325704" cy="3007910"/>
          </a:xfrm>
          <a:prstGeom prst="rect">
            <a:avLst/>
          </a:prstGeom>
        </p:spPr>
      </p:pic>
      <p:sp>
        <p:nvSpPr>
          <p:cNvPr id="18" name="Title 2"/>
          <p:cNvSpPr txBox="1">
            <a:spLocks/>
          </p:cNvSpPr>
          <p:nvPr/>
        </p:nvSpPr>
        <p:spPr>
          <a:xfrm>
            <a:off x="4499086" y="4153001"/>
            <a:ext cx="2151376" cy="51774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100" b="0">
                <a:solidFill>
                  <a:srgbClr val="03181C"/>
                </a:solidFill>
                <a:latin typeface="Verdana"/>
                <a:cs typeface="Verdana"/>
              </a:rPr>
              <a:t>Update of best Practices of FSC/S on mainstreaming of cross cutting issues </a:t>
            </a:r>
          </a:p>
        </p:txBody>
      </p:sp>
      <p:pic>
        <p:nvPicPr>
          <p:cNvPr id="2" name="Picture 1"/>
          <p:cNvPicPr>
            <a:picLocks noChangeAspect="1"/>
          </p:cNvPicPr>
          <p:nvPr/>
        </p:nvPicPr>
        <p:blipFill>
          <a:blip r:embed="rId6"/>
          <a:stretch>
            <a:fillRect/>
          </a:stretch>
        </p:blipFill>
        <p:spPr>
          <a:xfrm>
            <a:off x="2293147" y="1113938"/>
            <a:ext cx="2127548" cy="3006159"/>
          </a:xfrm>
          <a:prstGeom prst="rect">
            <a:avLst/>
          </a:prstGeom>
        </p:spPr>
      </p:pic>
    </p:spTree>
    <p:extLst>
      <p:ext uri="{BB962C8B-B14F-4D97-AF65-F5344CB8AC3E}">
        <p14:creationId xmlns:p14="http://schemas.microsoft.com/office/powerpoint/2010/main" val="2780689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15" name="Rectangle 14">
            <a:extLst>
              <a:ext uri="{FF2B5EF4-FFF2-40B4-BE49-F238E27FC236}">
                <a16:creationId xmlns:a16="http://schemas.microsoft.com/office/drawing/2014/main" id="{C331F317-EA7C-47D6-9FFD-E57B599F726B}"/>
              </a:ext>
            </a:extLst>
          </p:cNvPr>
          <p:cNvSpPr/>
          <p:nvPr/>
        </p:nvSpPr>
        <p:spPr>
          <a:xfrm>
            <a:off x="0" y="145099"/>
            <a:ext cx="4724400" cy="499236"/>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itle 2"/>
          <p:cNvSpPr txBox="1">
            <a:spLocks/>
          </p:cNvSpPr>
          <p:nvPr/>
        </p:nvSpPr>
        <p:spPr>
          <a:xfrm>
            <a:off x="168695" y="145098"/>
            <a:ext cx="5063707" cy="499236"/>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Advocacy, Comm., Resource Mobilization, Guidance Documents</a:t>
            </a:r>
          </a:p>
        </p:txBody>
      </p:sp>
      <p:sp>
        <p:nvSpPr>
          <p:cNvPr id="13" name="Title 2"/>
          <p:cNvSpPr txBox="1">
            <a:spLocks/>
          </p:cNvSpPr>
          <p:nvPr/>
        </p:nvSpPr>
        <p:spPr>
          <a:xfrm>
            <a:off x="1494335" y="4288346"/>
            <a:ext cx="3738067" cy="466533"/>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200" b="0">
                <a:solidFill>
                  <a:srgbClr val="03181C"/>
                </a:solidFill>
                <a:latin typeface="Verdana"/>
                <a:cs typeface="Verdana"/>
              </a:rPr>
              <a:t>Visibility for interagency/inter-cluster events</a:t>
            </a:r>
          </a:p>
        </p:txBody>
      </p:sp>
      <p:pic>
        <p:nvPicPr>
          <p:cNvPr id="2" name="Picture 1"/>
          <p:cNvPicPr>
            <a:picLocks noChangeAspect="1"/>
          </p:cNvPicPr>
          <p:nvPr/>
        </p:nvPicPr>
        <p:blipFill>
          <a:blip r:embed="rId3"/>
          <a:stretch>
            <a:fillRect/>
          </a:stretch>
        </p:blipFill>
        <p:spPr>
          <a:xfrm rot="16200000">
            <a:off x="1650081" y="68717"/>
            <a:ext cx="3437507" cy="4795244"/>
          </a:xfrm>
          <a:prstGeom prst="rect">
            <a:avLst/>
          </a:prstGeom>
        </p:spPr>
      </p:pic>
    </p:spTree>
    <p:extLst>
      <p:ext uri="{BB962C8B-B14F-4D97-AF65-F5344CB8AC3E}">
        <p14:creationId xmlns:p14="http://schemas.microsoft.com/office/powerpoint/2010/main" val="327444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331F317-EA7C-47D6-9FFD-E57B599F726B}"/>
              </a:ext>
            </a:extLst>
          </p:cNvPr>
          <p:cNvSpPr/>
          <p:nvPr/>
        </p:nvSpPr>
        <p:spPr>
          <a:xfrm>
            <a:off x="0" y="145101"/>
            <a:ext cx="4724400" cy="31807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Title 2"/>
          <p:cNvSpPr txBox="1">
            <a:spLocks/>
          </p:cNvSpPr>
          <p:nvPr/>
        </p:nvSpPr>
        <p:spPr>
          <a:xfrm>
            <a:off x="168695" y="145098"/>
            <a:ext cx="3760835" cy="318078"/>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Website and social media</a:t>
            </a:r>
          </a:p>
        </p:txBody>
      </p:sp>
      <p:grpSp>
        <p:nvGrpSpPr>
          <p:cNvPr id="43" name="Group 42"/>
          <p:cNvGrpSpPr/>
          <p:nvPr/>
        </p:nvGrpSpPr>
        <p:grpSpPr>
          <a:xfrm>
            <a:off x="5972178" y="2346831"/>
            <a:ext cx="457108" cy="61935"/>
            <a:chOff x="5370682" y="5015023"/>
            <a:chExt cx="2146744" cy="290869"/>
          </a:xfrm>
          <a:solidFill>
            <a:srgbClr val="0FDADF"/>
          </a:solidFill>
        </p:grpSpPr>
        <p:sp>
          <p:nvSpPr>
            <p:cNvPr id="44" name="Rectangle 43"/>
            <p:cNvSpPr/>
            <p:nvPr/>
          </p:nvSpPr>
          <p:spPr>
            <a:xfrm>
              <a:off x="5370682" y="5161147"/>
              <a:ext cx="2146744" cy="144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sp>
          <p:nvSpPr>
            <p:cNvPr id="45" name="Isosceles Triangle 44"/>
            <p:cNvSpPr/>
            <p:nvPr/>
          </p:nvSpPr>
          <p:spPr>
            <a:xfrm>
              <a:off x="6294298" y="5015023"/>
              <a:ext cx="291291" cy="146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grpSp>
      <p:sp>
        <p:nvSpPr>
          <p:cNvPr id="46" name="Freeform 216"/>
          <p:cNvSpPr>
            <a:spLocks noEditPoints="1"/>
          </p:cNvSpPr>
          <p:nvPr/>
        </p:nvSpPr>
        <p:spPr bwMode="auto">
          <a:xfrm>
            <a:off x="6026994" y="1321433"/>
            <a:ext cx="303738" cy="305363"/>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87 w 124"/>
              <a:gd name="T11" fmla="*/ 51 h 124"/>
              <a:gd name="T12" fmla="*/ 88 w 124"/>
              <a:gd name="T13" fmla="*/ 52 h 124"/>
              <a:gd name="T14" fmla="*/ 53 w 124"/>
              <a:gd name="T15" fmla="*/ 87 h 124"/>
              <a:gd name="T16" fmla="*/ 34 w 124"/>
              <a:gd name="T17" fmla="*/ 81 h 124"/>
              <a:gd name="T18" fmla="*/ 37 w 124"/>
              <a:gd name="T19" fmla="*/ 82 h 124"/>
              <a:gd name="T20" fmla="*/ 52 w 124"/>
              <a:gd name="T21" fmla="*/ 76 h 124"/>
              <a:gd name="T22" fmla="*/ 41 w 124"/>
              <a:gd name="T23" fmla="*/ 68 h 124"/>
              <a:gd name="T24" fmla="*/ 43 w 124"/>
              <a:gd name="T25" fmla="*/ 68 h 124"/>
              <a:gd name="T26" fmla="*/ 46 w 124"/>
              <a:gd name="T27" fmla="*/ 68 h 124"/>
              <a:gd name="T28" fmla="*/ 36 w 124"/>
              <a:gd name="T29" fmla="*/ 56 h 124"/>
              <a:gd name="T30" fmla="*/ 36 w 124"/>
              <a:gd name="T31" fmla="*/ 56 h 124"/>
              <a:gd name="T32" fmla="*/ 42 w 124"/>
              <a:gd name="T33" fmla="*/ 57 h 124"/>
              <a:gd name="T34" fmla="*/ 36 w 124"/>
              <a:gd name="T35" fmla="*/ 47 h 124"/>
              <a:gd name="T36" fmla="*/ 38 w 124"/>
              <a:gd name="T37" fmla="*/ 41 h 124"/>
              <a:gd name="T38" fmla="*/ 63 w 124"/>
              <a:gd name="T39" fmla="*/ 53 h 124"/>
              <a:gd name="T40" fmla="*/ 63 w 124"/>
              <a:gd name="T41" fmla="*/ 51 h 124"/>
              <a:gd name="T42" fmla="*/ 75 w 124"/>
              <a:gd name="T43" fmla="*/ 38 h 124"/>
              <a:gd name="T44" fmla="*/ 84 w 124"/>
              <a:gd name="T45" fmla="*/ 42 h 124"/>
              <a:gd name="T46" fmla="*/ 92 w 124"/>
              <a:gd name="T47" fmla="*/ 39 h 124"/>
              <a:gd name="T48" fmla="*/ 87 w 124"/>
              <a:gd name="T49" fmla="*/ 46 h 124"/>
              <a:gd name="T50" fmla="*/ 94 w 124"/>
              <a:gd name="T51" fmla="*/ 44 h 124"/>
              <a:gd name="T52" fmla="*/ 87 w 124"/>
              <a:gd name="T5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24">
                <a:moveTo>
                  <a:pt x="62" y="0"/>
                </a:moveTo>
                <a:cubicBezTo>
                  <a:pt x="28" y="0"/>
                  <a:pt x="0" y="27"/>
                  <a:pt x="0" y="62"/>
                </a:cubicBezTo>
                <a:cubicBezTo>
                  <a:pt x="0" y="96"/>
                  <a:pt x="28" y="124"/>
                  <a:pt x="62" y="124"/>
                </a:cubicBezTo>
                <a:cubicBezTo>
                  <a:pt x="97" y="124"/>
                  <a:pt x="124" y="96"/>
                  <a:pt x="124" y="62"/>
                </a:cubicBezTo>
                <a:cubicBezTo>
                  <a:pt x="124" y="27"/>
                  <a:pt x="97" y="0"/>
                  <a:pt x="62" y="0"/>
                </a:cubicBezTo>
                <a:close/>
                <a:moveTo>
                  <a:pt x="87" y="51"/>
                </a:moveTo>
                <a:cubicBezTo>
                  <a:pt x="88" y="51"/>
                  <a:pt x="88" y="52"/>
                  <a:pt x="88" y="52"/>
                </a:cubicBezTo>
                <a:cubicBezTo>
                  <a:pt x="88" y="68"/>
                  <a:pt x="75" y="87"/>
                  <a:pt x="53" y="87"/>
                </a:cubicBezTo>
                <a:cubicBezTo>
                  <a:pt x="46" y="87"/>
                  <a:pt x="39" y="85"/>
                  <a:pt x="34" y="81"/>
                </a:cubicBezTo>
                <a:cubicBezTo>
                  <a:pt x="35" y="82"/>
                  <a:pt x="36" y="82"/>
                  <a:pt x="37" y="82"/>
                </a:cubicBezTo>
                <a:cubicBezTo>
                  <a:pt x="43" y="82"/>
                  <a:pt x="48" y="80"/>
                  <a:pt x="52" y="76"/>
                </a:cubicBezTo>
                <a:cubicBezTo>
                  <a:pt x="47" y="76"/>
                  <a:pt x="42" y="73"/>
                  <a:pt x="41" y="68"/>
                </a:cubicBezTo>
                <a:cubicBezTo>
                  <a:pt x="41" y="68"/>
                  <a:pt x="42" y="68"/>
                  <a:pt x="43" y="68"/>
                </a:cubicBezTo>
                <a:cubicBezTo>
                  <a:pt x="44" y="68"/>
                  <a:pt x="45" y="68"/>
                  <a:pt x="46" y="68"/>
                </a:cubicBezTo>
                <a:cubicBezTo>
                  <a:pt x="41" y="67"/>
                  <a:pt x="36" y="62"/>
                  <a:pt x="36" y="56"/>
                </a:cubicBezTo>
                <a:cubicBezTo>
                  <a:pt x="36" y="56"/>
                  <a:pt x="36" y="56"/>
                  <a:pt x="36" y="56"/>
                </a:cubicBezTo>
                <a:cubicBezTo>
                  <a:pt x="38" y="56"/>
                  <a:pt x="40" y="57"/>
                  <a:pt x="42" y="57"/>
                </a:cubicBezTo>
                <a:cubicBezTo>
                  <a:pt x="39" y="55"/>
                  <a:pt x="36" y="51"/>
                  <a:pt x="36" y="47"/>
                </a:cubicBezTo>
                <a:cubicBezTo>
                  <a:pt x="36" y="45"/>
                  <a:pt x="37" y="43"/>
                  <a:pt x="38" y="41"/>
                </a:cubicBezTo>
                <a:cubicBezTo>
                  <a:pt x="44" y="48"/>
                  <a:pt x="53" y="53"/>
                  <a:pt x="63" y="53"/>
                </a:cubicBezTo>
                <a:cubicBezTo>
                  <a:pt x="63" y="53"/>
                  <a:pt x="63" y="52"/>
                  <a:pt x="63" y="51"/>
                </a:cubicBezTo>
                <a:cubicBezTo>
                  <a:pt x="63" y="44"/>
                  <a:pt x="68" y="38"/>
                  <a:pt x="75" y="38"/>
                </a:cubicBezTo>
                <a:cubicBezTo>
                  <a:pt x="79" y="38"/>
                  <a:pt x="82" y="40"/>
                  <a:pt x="84" y="42"/>
                </a:cubicBezTo>
                <a:cubicBezTo>
                  <a:pt x="87" y="42"/>
                  <a:pt x="90" y="41"/>
                  <a:pt x="92" y="39"/>
                </a:cubicBezTo>
                <a:cubicBezTo>
                  <a:pt x="91" y="42"/>
                  <a:pt x="89" y="45"/>
                  <a:pt x="87" y="46"/>
                </a:cubicBezTo>
                <a:cubicBezTo>
                  <a:pt x="89" y="46"/>
                  <a:pt x="91" y="45"/>
                  <a:pt x="94" y="44"/>
                </a:cubicBezTo>
                <a:cubicBezTo>
                  <a:pt x="92" y="47"/>
                  <a:pt x="90" y="49"/>
                  <a:pt x="87" y="51"/>
                </a:cubicBezTo>
                <a:close/>
              </a:path>
            </a:pathLst>
          </a:custGeom>
          <a:solidFill>
            <a:schemeClr val="tx1">
              <a:lumMod val="75000"/>
              <a:lumOff val="25000"/>
            </a:schemeClr>
          </a:solidFill>
          <a:ln>
            <a:noFill/>
          </a:ln>
        </p:spPr>
        <p:txBody>
          <a:bodyPr vert="horz" wrap="square" lIns="25718" tIns="12859" rIns="25718" bIns="12859" numCol="1" anchor="t" anchorCtr="0" compatLnSpc="1">
            <a:prstTxWarp prst="textNoShape">
              <a:avLst/>
            </a:prstTxWarp>
          </a:bodyPr>
          <a:lstStyle/>
          <a:p>
            <a:endParaRPr lang="en-GB" sz="760">
              <a:latin typeface="Merriweather"/>
            </a:endParaRPr>
          </a:p>
        </p:txBody>
      </p:sp>
      <p:sp>
        <p:nvSpPr>
          <p:cNvPr id="47" name="TextBox 46"/>
          <p:cNvSpPr txBox="1"/>
          <p:nvPr/>
        </p:nvSpPr>
        <p:spPr>
          <a:xfrm>
            <a:off x="5901622" y="2419963"/>
            <a:ext cx="576704" cy="207749"/>
          </a:xfrm>
          <a:prstGeom prst="rect">
            <a:avLst/>
          </a:prstGeom>
          <a:noFill/>
          <a:effectLst/>
        </p:spPr>
        <p:txBody>
          <a:bodyPr wrap="square" lIns="0" tIns="0" rIns="0" bIns="0" rtlCol="0">
            <a:spAutoFit/>
          </a:bodyPr>
          <a:lstStyle/>
          <a:p>
            <a:pPr algn="ctr"/>
            <a:r>
              <a:rPr lang="en-US" sz="1350" b="1">
                <a:solidFill>
                  <a:schemeClr val="tx1">
                    <a:lumMod val="75000"/>
                    <a:lumOff val="25000"/>
                  </a:schemeClr>
                </a:solidFill>
                <a:latin typeface="Merriweather"/>
                <a:ea typeface="Open Sans" panose="020B0606030504020204" pitchFamily="34" charset="0"/>
                <a:cs typeface="Open Sans" panose="020B0606030504020204" pitchFamily="34" charset="0"/>
              </a:rPr>
              <a:t>873</a:t>
            </a:r>
          </a:p>
        </p:txBody>
      </p:sp>
      <p:sp>
        <p:nvSpPr>
          <p:cNvPr id="48" name="TextBox 47"/>
          <p:cNvSpPr txBox="1"/>
          <p:nvPr/>
        </p:nvSpPr>
        <p:spPr>
          <a:xfrm>
            <a:off x="5740981" y="2601819"/>
            <a:ext cx="903030" cy="230832"/>
          </a:xfrm>
          <a:prstGeom prst="rect">
            <a:avLst/>
          </a:prstGeom>
          <a:noFill/>
        </p:spPr>
        <p:txBody>
          <a:bodyPr wrap="none" rtlCol="0">
            <a:spAutoFit/>
          </a:bodyPr>
          <a:lstStyle/>
          <a:p>
            <a:pPr algn="ctr"/>
            <a:r>
              <a:rPr lang="en-US" sz="900">
                <a:latin typeface="Merriweather"/>
              </a:rPr>
              <a:t>New followers</a:t>
            </a:r>
          </a:p>
        </p:txBody>
      </p:sp>
      <p:grpSp>
        <p:nvGrpSpPr>
          <p:cNvPr id="50" name="Group 49"/>
          <p:cNvGrpSpPr/>
          <p:nvPr/>
        </p:nvGrpSpPr>
        <p:grpSpPr>
          <a:xfrm>
            <a:off x="5939940" y="1740676"/>
            <a:ext cx="457108" cy="61935"/>
            <a:chOff x="5370682" y="5015023"/>
            <a:chExt cx="2146744" cy="290869"/>
          </a:xfrm>
          <a:solidFill>
            <a:srgbClr val="0FDADF"/>
          </a:solidFill>
        </p:grpSpPr>
        <p:sp>
          <p:nvSpPr>
            <p:cNvPr id="51" name="Rectangle 50"/>
            <p:cNvSpPr/>
            <p:nvPr/>
          </p:nvSpPr>
          <p:spPr>
            <a:xfrm>
              <a:off x="5370682" y="5161147"/>
              <a:ext cx="2146744" cy="144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sp>
          <p:nvSpPr>
            <p:cNvPr id="52" name="Isosceles Triangle 51"/>
            <p:cNvSpPr/>
            <p:nvPr/>
          </p:nvSpPr>
          <p:spPr>
            <a:xfrm>
              <a:off x="6294298" y="5015023"/>
              <a:ext cx="291291" cy="146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grpSp>
      <p:sp>
        <p:nvSpPr>
          <p:cNvPr id="53" name="TextBox 52"/>
          <p:cNvSpPr txBox="1"/>
          <p:nvPr/>
        </p:nvSpPr>
        <p:spPr>
          <a:xfrm>
            <a:off x="5869384" y="1813810"/>
            <a:ext cx="576704" cy="207749"/>
          </a:xfrm>
          <a:prstGeom prst="rect">
            <a:avLst/>
          </a:prstGeom>
          <a:noFill/>
          <a:effectLst/>
        </p:spPr>
        <p:txBody>
          <a:bodyPr wrap="square" lIns="0" tIns="0" rIns="0" bIns="0" rtlCol="0">
            <a:spAutoFit/>
          </a:bodyPr>
          <a:lstStyle/>
          <a:p>
            <a:pPr algn="ctr"/>
            <a:r>
              <a:rPr lang="en-US" sz="1350" b="1">
                <a:solidFill>
                  <a:schemeClr val="tx1">
                    <a:lumMod val="75000"/>
                    <a:lumOff val="25000"/>
                  </a:schemeClr>
                </a:solidFill>
                <a:latin typeface="Merriweather"/>
                <a:ea typeface="Open Sans" panose="020B0606030504020204" pitchFamily="34" charset="0"/>
                <a:cs typeface="Open Sans" panose="020B0606030504020204" pitchFamily="34" charset="0"/>
              </a:rPr>
              <a:t>3.174</a:t>
            </a:r>
          </a:p>
        </p:txBody>
      </p:sp>
      <p:sp>
        <p:nvSpPr>
          <p:cNvPr id="54" name="TextBox 53"/>
          <p:cNvSpPr txBox="1"/>
          <p:nvPr/>
        </p:nvSpPr>
        <p:spPr>
          <a:xfrm>
            <a:off x="5728075" y="1995666"/>
            <a:ext cx="915936" cy="230832"/>
          </a:xfrm>
          <a:prstGeom prst="rect">
            <a:avLst/>
          </a:prstGeom>
          <a:noFill/>
        </p:spPr>
        <p:txBody>
          <a:bodyPr wrap="none" rtlCol="0">
            <a:spAutoFit/>
          </a:bodyPr>
          <a:lstStyle/>
          <a:p>
            <a:pPr algn="ctr"/>
            <a:r>
              <a:rPr lang="en-US" sz="900">
                <a:latin typeface="Merriweather"/>
              </a:rPr>
              <a:t>Total followers</a:t>
            </a:r>
          </a:p>
        </p:txBody>
      </p:sp>
      <p:grpSp>
        <p:nvGrpSpPr>
          <p:cNvPr id="61" name="Group 60"/>
          <p:cNvGrpSpPr/>
          <p:nvPr/>
        </p:nvGrpSpPr>
        <p:grpSpPr>
          <a:xfrm>
            <a:off x="4883874" y="1665887"/>
            <a:ext cx="457108" cy="61935"/>
            <a:chOff x="5370682" y="5015023"/>
            <a:chExt cx="2146744" cy="290869"/>
          </a:xfrm>
          <a:solidFill>
            <a:srgbClr val="0FDADF"/>
          </a:solidFill>
        </p:grpSpPr>
        <p:sp>
          <p:nvSpPr>
            <p:cNvPr id="62" name="Rectangle 61"/>
            <p:cNvSpPr/>
            <p:nvPr/>
          </p:nvSpPr>
          <p:spPr>
            <a:xfrm>
              <a:off x="5370682" y="5161147"/>
              <a:ext cx="2146744" cy="144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sp>
          <p:nvSpPr>
            <p:cNvPr id="63" name="Isosceles Triangle 62"/>
            <p:cNvSpPr/>
            <p:nvPr/>
          </p:nvSpPr>
          <p:spPr>
            <a:xfrm>
              <a:off x="6294298" y="5015023"/>
              <a:ext cx="291291" cy="146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grpSp>
      <p:sp>
        <p:nvSpPr>
          <p:cNvPr id="65" name="TextBox 64"/>
          <p:cNvSpPr txBox="1"/>
          <p:nvPr/>
        </p:nvSpPr>
        <p:spPr>
          <a:xfrm>
            <a:off x="4614386" y="1836893"/>
            <a:ext cx="920445" cy="369332"/>
          </a:xfrm>
          <a:prstGeom prst="rect">
            <a:avLst/>
          </a:prstGeom>
          <a:noFill/>
        </p:spPr>
        <p:txBody>
          <a:bodyPr wrap="none" rtlCol="0">
            <a:spAutoFit/>
          </a:bodyPr>
          <a:lstStyle/>
          <a:p>
            <a:pPr algn="ctr"/>
            <a:r>
              <a:rPr lang="en-US" sz="900">
                <a:latin typeface="Merriweather"/>
              </a:rPr>
              <a:t>Comprehensive</a:t>
            </a:r>
          </a:p>
          <a:p>
            <a:pPr algn="ctr"/>
            <a:r>
              <a:rPr lang="en-US" sz="900">
                <a:latin typeface="Merriweather"/>
              </a:rPr>
              <a:t>Website</a:t>
            </a:r>
          </a:p>
        </p:txBody>
      </p:sp>
      <p:sp>
        <p:nvSpPr>
          <p:cNvPr id="31" name="Oval 30"/>
          <p:cNvSpPr/>
          <p:nvPr/>
        </p:nvSpPr>
        <p:spPr>
          <a:xfrm>
            <a:off x="4948690" y="1323979"/>
            <a:ext cx="299054" cy="299054"/>
          </a:xfrm>
          <a:prstGeom prst="ellipse">
            <a:avLst/>
          </a:prstGeom>
          <a:solidFill>
            <a:srgbClr val="1282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latin typeface="Merriweather"/>
            </a:endParaRPr>
          </a:p>
        </p:txBody>
      </p:sp>
      <p:sp>
        <p:nvSpPr>
          <p:cNvPr id="32" name="Freeform 411"/>
          <p:cNvSpPr>
            <a:spLocks noEditPoints="1"/>
          </p:cNvSpPr>
          <p:nvPr/>
        </p:nvSpPr>
        <p:spPr bwMode="auto">
          <a:xfrm>
            <a:off x="5011943" y="1377464"/>
            <a:ext cx="176075" cy="176872"/>
          </a:xfrm>
          <a:custGeom>
            <a:avLst/>
            <a:gdLst>
              <a:gd name="T0" fmla="*/ 74 w 147"/>
              <a:gd name="T1" fmla="*/ 148 h 148"/>
              <a:gd name="T2" fmla="*/ 74 w 147"/>
              <a:gd name="T3" fmla="*/ 0 h 148"/>
              <a:gd name="T4" fmla="*/ 16 w 147"/>
              <a:gd name="T5" fmla="*/ 74 h 148"/>
              <a:gd name="T6" fmla="*/ 32 w 147"/>
              <a:gd name="T7" fmla="*/ 63 h 148"/>
              <a:gd name="T8" fmla="*/ 32 w 147"/>
              <a:gd name="T9" fmla="*/ 82 h 148"/>
              <a:gd name="T10" fmla="*/ 16 w 147"/>
              <a:gd name="T11" fmla="*/ 74 h 148"/>
              <a:gd name="T12" fmla="*/ 42 w 147"/>
              <a:gd name="T13" fmla="*/ 25 h 148"/>
              <a:gd name="T14" fmla="*/ 22 w 147"/>
              <a:gd name="T15" fmla="*/ 47 h 148"/>
              <a:gd name="T16" fmla="*/ 66 w 147"/>
              <a:gd name="T17" fmla="*/ 17 h 148"/>
              <a:gd name="T18" fmla="*/ 50 w 147"/>
              <a:gd name="T19" fmla="*/ 47 h 148"/>
              <a:gd name="T20" fmla="*/ 81 w 147"/>
              <a:gd name="T21" fmla="*/ 17 h 148"/>
              <a:gd name="T22" fmla="*/ 97 w 147"/>
              <a:gd name="T23" fmla="*/ 47 h 148"/>
              <a:gd name="T24" fmla="*/ 81 w 147"/>
              <a:gd name="T25" fmla="*/ 17 h 148"/>
              <a:gd name="T26" fmla="*/ 125 w 147"/>
              <a:gd name="T27" fmla="*/ 47 h 148"/>
              <a:gd name="T28" fmla="*/ 105 w 147"/>
              <a:gd name="T29" fmla="*/ 25 h 148"/>
              <a:gd name="T30" fmla="*/ 132 w 147"/>
              <a:gd name="T31" fmla="*/ 74 h 148"/>
              <a:gd name="T32" fmla="*/ 115 w 147"/>
              <a:gd name="T33" fmla="*/ 82 h 148"/>
              <a:gd name="T34" fmla="*/ 115 w 147"/>
              <a:gd name="T35" fmla="*/ 63 h 148"/>
              <a:gd name="T36" fmla="*/ 127 w 147"/>
              <a:gd name="T37" fmla="*/ 97 h 148"/>
              <a:gd name="T38" fmla="*/ 113 w 147"/>
              <a:gd name="T39" fmla="*/ 97 h 148"/>
              <a:gd name="T40" fmla="*/ 44 w 147"/>
              <a:gd name="T41" fmla="*/ 124 h 148"/>
              <a:gd name="T42" fmla="*/ 34 w 147"/>
              <a:gd name="T43" fmla="*/ 97 h 148"/>
              <a:gd name="T44" fmla="*/ 47 w 147"/>
              <a:gd name="T45" fmla="*/ 63 h 148"/>
              <a:gd name="T46" fmla="*/ 66 w 147"/>
              <a:gd name="T47" fmla="*/ 82 h 148"/>
              <a:gd name="T48" fmla="*/ 47 w 147"/>
              <a:gd name="T49" fmla="*/ 72 h 148"/>
              <a:gd name="T50" fmla="*/ 81 w 147"/>
              <a:gd name="T51" fmla="*/ 63 h 148"/>
              <a:gd name="T52" fmla="*/ 100 w 147"/>
              <a:gd name="T53" fmla="*/ 72 h 148"/>
              <a:gd name="T54" fmla="*/ 81 w 147"/>
              <a:gd name="T55" fmla="*/ 82 h 148"/>
              <a:gd name="T56" fmla="*/ 50 w 147"/>
              <a:gd name="T57" fmla="*/ 97 h 148"/>
              <a:gd name="T58" fmla="*/ 66 w 147"/>
              <a:gd name="T59" fmla="*/ 129 h 148"/>
              <a:gd name="T60" fmla="*/ 81 w 147"/>
              <a:gd name="T61" fmla="*/ 97 h 148"/>
              <a:gd name="T62" fmla="*/ 81 w 147"/>
              <a:gd name="T63"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48">
                <a:moveTo>
                  <a:pt x="0" y="74"/>
                </a:moveTo>
                <a:cubicBezTo>
                  <a:pt x="0" y="115"/>
                  <a:pt x="33" y="148"/>
                  <a:pt x="74" y="148"/>
                </a:cubicBezTo>
                <a:cubicBezTo>
                  <a:pt x="114" y="148"/>
                  <a:pt x="147" y="115"/>
                  <a:pt x="147" y="74"/>
                </a:cubicBezTo>
                <a:cubicBezTo>
                  <a:pt x="147" y="33"/>
                  <a:pt x="114" y="0"/>
                  <a:pt x="74" y="0"/>
                </a:cubicBezTo>
                <a:cubicBezTo>
                  <a:pt x="33" y="0"/>
                  <a:pt x="0" y="33"/>
                  <a:pt x="0" y="74"/>
                </a:cubicBezTo>
                <a:close/>
                <a:moveTo>
                  <a:pt x="16" y="74"/>
                </a:moveTo>
                <a:cubicBezTo>
                  <a:pt x="16" y="70"/>
                  <a:pt x="16" y="66"/>
                  <a:pt x="17" y="63"/>
                </a:cubicBezTo>
                <a:cubicBezTo>
                  <a:pt x="32" y="63"/>
                  <a:pt x="32" y="63"/>
                  <a:pt x="32" y="63"/>
                </a:cubicBezTo>
                <a:cubicBezTo>
                  <a:pt x="31" y="66"/>
                  <a:pt x="31" y="69"/>
                  <a:pt x="31" y="72"/>
                </a:cubicBezTo>
                <a:cubicBezTo>
                  <a:pt x="31" y="76"/>
                  <a:pt x="31" y="79"/>
                  <a:pt x="32" y="82"/>
                </a:cubicBezTo>
                <a:cubicBezTo>
                  <a:pt x="16" y="82"/>
                  <a:pt x="16" y="82"/>
                  <a:pt x="16" y="82"/>
                </a:cubicBezTo>
                <a:cubicBezTo>
                  <a:pt x="16" y="79"/>
                  <a:pt x="16" y="77"/>
                  <a:pt x="16" y="74"/>
                </a:cubicBezTo>
                <a:close/>
                <a:moveTo>
                  <a:pt x="22" y="47"/>
                </a:moveTo>
                <a:cubicBezTo>
                  <a:pt x="27" y="38"/>
                  <a:pt x="33" y="31"/>
                  <a:pt x="42" y="25"/>
                </a:cubicBezTo>
                <a:cubicBezTo>
                  <a:pt x="38" y="32"/>
                  <a:pt x="36" y="40"/>
                  <a:pt x="34" y="47"/>
                </a:cubicBezTo>
                <a:lnTo>
                  <a:pt x="22" y="47"/>
                </a:lnTo>
                <a:close/>
                <a:moveTo>
                  <a:pt x="65" y="17"/>
                </a:moveTo>
                <a:cubicBezTo>
                  <a:pt x="66" y="17"/>
                  <a:pt x="66" y="17"/>
                  <a:pt x="66" y="17"/>
                </a:cubicBezTo>
                <a:cubicBezTo>
                  <a:pt x="66" y="47"/>
                  <a:pt x="66" y="47"/>
                  <a:pt x="66" y="47"/>
                </a:cubicBezTo>
                <a:cubicBezTo>
                  <a:pt x="50" y="47"/>
                  <a:pt x="50" y="47"/>
                  <a:pt x="50" y="47"/>
                </a:cubicBezTo>
                <a:cubicBezTo>
                  <a:pt x="53" y="36"/>
                  <a:pt x="59" y="26"/>
                  <a:pt x="65" y="17"/>
                </a:cubicBezTo>
                <a:close/>
                <a:moveTo>
                  <a:pt x="81" y="17"/>
                </a:moveTo>
                <a:cubicBezTo>
                  <a:pt x="82" y="17"/>
                  <a:pt x="82" y="17"/>
                  <a:pt x="82" y="17"/>
                </a:cubicBezTo>
                <a:cubicBezTo>
                  <a:pt x="89" y="26"/>
                  <a:pt x="94" y="36"/>
                  <a:pt x="97" y="47"/>
                </a:cubicBezTo>
                <a:cubicBezTo>
                  <a:pt x="81" y="47"/>
                  <a:pt x="81" y="47"/>
                  <a:pt x="81" y="47"/>
                </a:cubicBezTo>
                <a:lnTo>
                  <a:pt x="81" y="17"/>
                </a:lnTo>
                <a:close/>
                <a:moveTo>
                  <a:pt x="105" y="25"/>
                </a:moveTo>
                <a:cubicBezTo>
                  <a:pt x="114" y="31"/>
                  <a:pt x="120" y="38"/>
                  <a:pt x="125" y="47"/>
                </a:cubicBezTo>
                <a:cubicBezTo>
                  <a:pt x="113" y="47"/>
                  <a:pt x="113" y="47"/>
                  <a:pt x="113" y="47"/>
                </a:cubicBezTo>
                <a:cubicBezTo>
                  <a:pt x="111" y="40"/>
                  <a:pt x="109" y="32"/>
                  <a:pt x="105" y="25"/>
                </a:cubicBezTo>
                <a:close/>
                <a:moveTo>
                  <a:pt x="130" y="63"/>
                </a:moveTo>
                <a:cubicBezTo>
                  <a:pt x="131" y="66"/>
                  <a:pt x="132" y="70"/>
                  <a:pt x="132" y="74"/>
                </a:cubicBezTo>
                <a:cubicBezTo>
                  <a:pt x="132" y="77"/>
                  <a:pt x="131" y="79"/>
                  <a:pt x="131" y="82"/>
                </a:cubicBezTo>
                <a:cubicBezTo>
                  <a:pt x="115" y="82"/>
                  <a:pt x="115" y="82"/>
                  <a:pt x="115" y="82"/>
                </a:cubicBezTo>
                <a:cubicBezTo>
                  <a:pt x="116" y="79"/>
                  <a:pt x="116" y="76"/>
                  <a:pt x="116" y="72"/>
                </a:cubicBezTo>
                <a:cubicBezTo>
                  <a:pt x="116" y="69"/>
                  <a:pt x="116" y="66"/>
                  <a:pt x="115" y="63"/>
                </a:cubicBezTo>
                <a:lnTo>
                  <a:pt x="130" y="63"/>
                </a:lnTo>
                <a:close/>
                <a:moveTo>
                  <a:pt x="127" y="97"/>
                </a:moveTo>
                <a:cubicBezTo>
                  <a:pt x="122" y="108"/>
                  <a:pt x="113" y="118"/>
                  <a:pt x="103" y="124"/>
                </a:cubicBezTo>
                <a:cubicBezTo>
                  <a:pt x="107" y="116"/>
                  <a:pt x="111" y="107"/>
                  <a:pt x="113" y="97"/>
                </a:cubicBezTo>
                <a:lnTo>
                  <a:pt x="127" y="97"/>
                </a:lnTo>
                <a:close/>
                <a:moveTo>
                  <a:pt x="44" y="124"/>
                </a:moveTo>
                <a:cubicBezTo>
                  <a:pt x="34" y="118"/>
                  <a:pt x="26" y="108"/>
                  <a:pt x="21" y="97"/>
                </a:cubicBezTo>
                <a:cubicBezTo>
                  <a:pt x="34" y="97"/>
                  <a:pt x="34" y="97"/>
                  <a:pt x="34" y="97"/>
                </a:cubicBezTo>
                <a:cubicBezTo>
                  <a:pt x="36" y="107"/>
                  <a:pt x="40" y="116"/>
                  <a:pt x="44" y="124"/>
                </a:cubicBezTo>
                <a:close/>
                <a:moveTo>
                  <a:pt x="47" y="63"/>
                </a:moveTo>
                <a:cubicBezTo>
                  <a:pt x="66" y="63"/>
                  <a:pt x="66" y="63"/>
                  <a:pt x="66" y="63"/>
                </a:cubicBezTo>
                <a:cubicBezTo>
                  <a:pt x="66" y="82"/>
                  <a:pt x="66" y="82"/>
                  <a:pt x="66" y="82"/>
                </a:cubicBezTo>
                <a:cubicBezTo>
                  <a:pt x="47" y="82"/>
                  <a:pt x="47" y="82"/>
                  <a:pt x="47" y="82"/>
                </a:cubicBezTo>
                <a:cubicBezTo>
                  <a:pt x="47" y="79"/>
                  <a:pt x="47" y="76"/>
                  <a:pt x="47" y="72"/>
                </a:cubicBezTo>
                <a:cubicBezTo>
                  <a:pt x="47" y="69"/>
                  <a:pt x="47" y="66"/>
                  <a:pt x="47" y="63"/>
                </a:cubicBezTo>
                <a:close/>
                <a:moveTo>
                  <a:pt x="81" y="63"/>
                </a:moveTo>
                <a:cubicBezTo>
                  <a:pt x="100" y="63"/>
                  <a:pt x="100" y="63"/>
                  <a:pt x="100" y="63"/>
                </a:cubicBezTo>
                <a:cubicBezTo>
                  <a:pt x="100" y="66"/>
                  <a:pt x="100" y="69"/>
                  <a:pt x="100" y="72"/>
                </a:cubicBezTo>
                <a:cubicBezTo>
                  <a:pt x="100" y="76"/>
                  <a:pt x="100" y="79"/>
                  <a:pt x="100" y="82"/>
                </a:cubicBezTo>
                <a:cubicBezTo>
                  <a:pt x="81" y="82"/>
                  <a:pt x="81" y="82"/>
                  <a:pt x="81" y="82"/>
                </a:cubicBezTo>
                <a:lnTo>
                  <a:pt x="81" y="63"/>
                </a:lnTo>
                <a:close/>
                <a:moveTo>
                  <a:pt x="50" y="97"/>
                </a:moveTo>
                <a:cubicBezTo>
                  <a:pt x="66" y="97"/>
                  <a:pt x="66" y="97"/>
                  <a:pt x="66" y="97"/>
                </a:cubicBezTo>
                <a:cubicBezTo>
                  <a:pt x="66" y="129"/>
                  <a:pt x="66" y="129"/>
                  <a:pt x="66" y="129"/>
                </a:cubicBezTo>
                <a:cubicBezTo>
                  <a:pt x="59" y="119"/>
                  <a:pt x="54" y="109"/>
                  <a:pt x="50" y="97"/>
                </a:cubicBezTo>
                <a:close/>
                <a:moveTo>
                  <a:pt x="81" y="97"/>
                </a:moveTo>
                <a:cubicBezTo>
                  <a:pt x="97" y="97"/>
                  <a:pt x="97" y="97"/>
                  <a:pt x="97" y="97"/>
                </a:cubicBezTo>
                <a:cubicBezTo>
                  <a:pt x="94" y="109"/>
                  <a:pt x="88" y="119"/>
                  <a:pt x="81" y="129"/>
                </a:cubicBezTo>
                <a:lnTo>
                  <a:pt x="81" y="97"/>
                </a:lnTo>
                <a:close/>
              </a:path>
            </a:pathLst>
          </a:custGeom>
          <a:solidFill>
            <a:schemeClr val="bg1">
              <a:lumMod val="95000"/>
            </a:schemeClr>
          </a:solidFill>
          <a:ln>
            <a:noFill/>
          </a:ln>
        </p:spPr>
        <p:txBody>
          <a:bodyPr vert="horz" wrap="square" lIns="25718" tIns="12859" rIns="25718" bIns="12859" numCol="1" anchor="t" anchorCtr="0" compatLnSpc="1">
            <a:prstTxWarp prst="textNoShape">
              <a:avLst/>
            </a:prstTxWarp>
          </a:bodyPr>
          <a:lstStyle/>
          <a:p>
            <a:endParaRPr lang="en-GB" sz="760">
              <a:latin typeface="Merriweather"/>
            </a:endParaRPr>
          </a:p>
        </p:txBody>
      </p:sp>
      <p:grpSp>
        <p:nvGrpSpPr>
          <p:cNvPr id="33" name="Group 32"/>
          <p:cNvGrpSpPr/>
          <p:nvPr/>
        </p:nvGrpSpPr>
        <p:grpSpPr>
          <a:xfrm>
            <a:off x="5972175" y="2925696"/>
            <a:ext cx="457108" cy="61935"/>
            <a:chOff x="5370682" y="5015023"/>
            <a:chExt cx="2146744" cy="290869"/>
          </a:xfrm>
          <a:solidFill>
            <a:srgbClr val="0FDADF"/>
          </a:solidFill>
        </p:grpSpPr>
        <p:sp>
          <p:nvSpPr>
            <p:cNvPr id="34" name="Rectangle 33"/>
            <p:cNvSpPr/>
            <p:nvPr/>
          </p:nvSpPr>
          <p:spPr>
            <a:xfrm>
              <a:off x="5370682" y="5161147"/>
              <a:ext cx="2146744" cy="144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sp>
          <p:nvSpPr>
            <p:cNvPr id="35" name="Isosceles Triangle 34"/>
            <p:cNvSpPr/>
            <p:nvPr/>
          </p:nvSpPr>
          <p:spPr>
            <a:xfrm>
              <a:off x="6294298" y="5015023"/>
              <a:ext cx="291291" cy="146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grpSp>
      <p:sp>
        <p:nvSpPr>
          <p:cNvPr id="36" name="TextBox 35"/>
          <p:cNvSpPr txBox="1"/>
          <p:nvPr/>
        </p:nvSpPr>
        <p:spPr>
          <a:xfrm>
            <a:off x="5901618" y="2998826"/>
            <a:ext cx="576704" cy="207749"/>
          </a:xfrm>
          <a:prstGeom prst="rect">
            <a:avLst/>
          </a:prstGeom>
          <a:noFill/>
          <a:effectLst/>
        </p:spPr>
        <p:txBody>
          <a:bodyPr wrap="square" lIns="0" tIns="0" rIns="0" bIns="0" rtlCol="0">
            <a:spAutoFit/>
          </a:bodyPr>
          <a:lstStyle/>
          <a:p>
            <a:pPr algn="ctr"/>
            <a:r>
              <a:rPr lang="en-US" sz="1350" b="1">
                <a:solidFill>
                  <a:schemeClr val="tx1">
                    <a:lumMod val="75000"/>
                    <a:lumOff val="25000"/>
                  </a:schemeClr>
                </a:solidFill>
                <a:latin typeface="Merriweather"/>
                <a:ea typeface="Open Sans" panose="020B0606030504020204" pitchFamily="34" charset="0"/>
                <a:cs typeface="Open Sans" panose="020B0606030504020204" pitchFamily="34" charset="0"/>
              </a:rPr>
              <a:t>49</a:t>
            </a:r>
          </a:p>
        </p:txBody>
      </p:sp>
      <p:sp>
        <p:nvSpPr>
          <p:cNvPr id="37" name="TextBox 36"/>
          <p:cNvSpPr txBox="1"/>
          <p:nvPr/>
        </p:nvSpPr>
        <p:spPr>
          <a:xfrm>
            <a:off x="5687574" y="3180682"/>
            <a:ext cx="1056700" cy="369332"/>
          </a:xfrm>
          <a:prstGeom prst="rect">
            <a:avLst/>
          </a:prstGeom>
          <a:noFill/>
        </p:spPr>
        <p:txBody>
          <a:bodyPr wrap="none" rtlCol="0">
            <a:spAutoFit/>
          </a:bodyPr>
          <a:lstStyle/>
          <a:p>
            <a:pPr algn="ctr"/>
            <a:r>
              <a:rPr lang="en-US" sz="900">
                <a:latin typeface="Merriweather"/>
              </a:rPr>
              <a:t>Average monthly</a:t>
            </a:r>
          </a:p>
          <a:p>
            <a:pPr algn="ctr"/>
            <a:r>
              <a:rPr lang="en-US" sz="900">
                <a:latin typeface="Merriweather"/>
              </a:rPr>
              <a:t>New followers</a:t>
            </a:r>
          </a:p>
        </p:txBody>
      </p:sp>
      <p:sp>
        <p:nvSpPr>
          <p:cNvPr id="58" name="Oval 57"/>
          <p:cNvSpPr/>
          <p:nvPr/>
        </p:nvSpPr>
        <p:spPr>
          <a:xfrm>
            <a:off x="4988383" y="2516552"/>
            <a:ext cx="299054" cy="299054"/>
          </a:xfrm>
          <a:prstGeom prst="ellipse">
            <a:avLst/>
          </a:prstGeom>
          <a:solidFill>
            <a:srgbClr val="1282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latin typeface="Merriweather"/>
            </a:endParaRPr>
          </a:p>
        </p:txBody>
      </p:sp>
      <p:pic>
        <p:nvPicPr>
          <p:cNvPr id="3" name="Picture 2" descr="182-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501" y="2562325"/>
            <a:ext cx="203173" cy="203173"/>
          </a:xfrm>
          <a:prstGeom prst="rect">
            <a:avLst/>
          </a:prstGeom>
        </p:spPr>
      </p:pic>
      <p:grpSp>
        <p:nvGrpSpPr>
          <p:cNvPr id="66" name="Group 65"/>
          <p:cNvGrpSpPr/>
          <p:nvPr/>
        </p:nvGrpSpPr>
        <p:grpSpPr>
          <a:xfrm>
            <a:off x="4916108" y="2871712"/>
            <a:ext cx="457108" cy="61935"/>
            <a:chOff x="5370682" y="5015023"/>
            <a:chExt cx="2146744" cy="290869"/>
          </a:xfrm>
          <a:solidFill>
            <a:srgbClr val="0FDADF"/>
          </a:solidFill>
        </p:grpSpPr>
        <p:sp>
          <p:nvSpPr>
            <p:cNvPr id="67" name="Rectangle 66"/>
            <p:cNvSpPr/>
            <p:nvPr/>
          </p:nvSpPr>
          <p:spPr>
            <a:xfrm>
              <a:off x="5370682" y="5161147"/>
              <a:ext cx="2146744" cy="144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sp>
          <p:nvSpPr>
            <p:cNvPr id="68" name="Isosceles Triangle 67"/>
            <p:cNvSpPr/>
            <p:nvPr/>
          </p:nvSpPr>
          <p:spPr>
            <a:xfrm>
              <a:off x="6294298" y="5015023"/>
              <a:ext cx="291291" cy="146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60">
                <a:latin typeface="Merriweather"/>
              </a:endParaRPr>
            </a:p>
          </p:txBody>
        </p:sp>
      </p:grpSp>
      <p:sp>
        <p:nvSpPr>
          <p:cNvPr id="69" name="TextBox 68"/>
          <p:cNvSpPr txBox="1"/>
          <p:nvPr/>
        </p:nvSpPr>
        <p:spPr>
          <a:xfrm>
            <a:off x="4845552" y="2944842"/>
            <a:ext cx="576704" cy="207749"/>
          </a:xfrm>
          <a:prstGeom prst="rect">
            <a:avLst/>
          </a:prstGeom>
          <a:noFill/>
          <a:effectLst/>
        </p:spPr>
        <p:txBody>
          <a:bodyPr wrap="square" lIns="0" tIns="0" rIns="0" bIns="0" rtlCol="0">
            <a:spAutoFit/>
          </a:bodyPr>
          <a:lstStyle/>
          <a:p>
            <a:pPr algn="ctr"/>
            <a:r>
              <a:rPr lang="en-US" sz="1350" b="1">
                <a:solidFill>
                  <a:schemeClr val="tx1">
                    <a:lumMod val="75000"/>
                    <a:lumOff val="25000"/>
                  </a:schemeClr>
                </a:solidFill>
                <a:latin typeface="Merriweather"/>
                <a:ea typeface="Open Sans" panose="020B0606030504020204" pitchFamily="34" charset="0"/>
                <a:cs typeface="Open Sans" panose="020B0606030504020204" pitchFamily="34" charset="0"/>
              </a:rPr>
              <a:t>2000</a:t>
            </a:r>
          </a:p>
        </p:txBody>
      </p:sp>
      <p:sp>
        <p:nvSpPr>
          <p:cNvPr id="70" name="TextBox 69"/>
          <p:cNvSpPr txBox="1"/>
          <p:nvPr/>
        </p:nvSpPr>
        <p:spPr>
          <a:xfrm>
            <a:off x="4685547" y="3126698"/>
            <a:ext cx="914033" cy="507831"/>
          </a:xfrm>
          <a:prstGeom prst="rect">
            <a:avLst/>
          </a:prstGeom>
          <a:noFill/>
        </p:spPr>
        <p:txBody>
          <a:bodyPr wrap="none" rtlCol="0">
            <a:spAutoFit/>
          </a:bodyPr>
          <a:lstStyle/>
          <a:p>
            <a:pPr algn="ctr"/>
            <a:r>
              <a:rPr lang="en-US" sz="900">
                <a:latin typeface="Merriweather"/>
              </a:rPr>
              <a:t>Newsletter</a:t>
            </a:r>
          </a:p>
          <a:p>
            <a:pPr algn="ctr"/>
            <a:r>
              <a:rPr lang="en-US" sz="900">
                <a:latin typeface="Merriweather"/>
              </a:rPr>
              <a:t>Subscribers </a:t>
            </a:r>
          </a:p>
          <a:p>
            <a:pPr algn="ctr"/>
            <a:r>
              <a:rPr lang="en-US" sz="900">
                <a:latin typeface="Merriweather"/>
              </a:rPr>
              <a:t>every 3 months</a:t>
            </a:r>
          </a:p>
        </p:txBody>
      </p:sp>
      <p:pic>
        <p:nvPicPr>
          <p:cNvPr id="4" name="Picture 3" descr="Screen Shot 2018-11-09 at 10.54.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66" y="618070"/>
            <a:ext cx="4189726" cy="2508628"/>
          </a:xfrm>
          <a:prstGeom prst="rect">
            <a:avLst/>
          </a:prstGeom>
        </p:spPr>
      </p:pic>
      <p:sp>
        <p:nvSpPr>
          <p:cNvPr id="2" name="TextBox 1"/>
          <p:cNvSpPr txBox="1"/>
          <p:nvPr/>
        </p:nvSpPr>
        <p:spPr>
          <a:xfrm>
            <a:off x="507999" y="3400445"/>
            <a:ext cx="4004236" cy="984885"/>
          </a:xfrm>
          <a:prstGeom prst="rect">
            <a:avLst/>
          </a:prstGeom>
          <a:noFill/>
        </p:spPr>
        <p:txBody>
          <a:bodyPr wrap="square" rtlCol="0">
            <a:spAutoFit/>
          </a:bodyPr>
          <a:lstStyle/>
          <a:p>
            <a:r>
              <a:rPr lang="en-US" sz="1000" b="1">
                <a:latin typeface="Verdana"/>
                <a:cs typeface="Verdana"/>
              </a:rPr>
              <a:t>Website Key areas:</a:t>
            </a:r>
          </a:p>
          <a:p>
            <a:pPr marL="171450" indent="-171450">
              <a:buFont typeface="Arial"/>
              <a:buChar char="•"/>
            </a:pPr>
            <a:r>
              <a:rPr lang="en-US" sz="1200"/>
              <a:t>Emergencies and Monitoring</a:t>
            </a:r>
          </a:p>
          <a:p>
            <a:pPr marL="171450" indent="-171450">
              <a:buFont typeface="Arial"/>
              <a:buChar char="•"/>
            </a:pPr>
            <a:r>
              <a:rPr lang="en-US" sz="1200"/>
              <a:t>Country pages</a:t>
            </a:r>
          </a:p>
          <a:p>
            <a:pPr marL="171450" indent="-171450">
              <a:buFont typeface="Arial"/>
              <a:buChar char="•"/>
            </a:pPr>
            <a:r>
              <a:rPr lang="en-US" sz="1200"/>
              <a:t>Guidance &amp; Resources documents</a:t>
            </a:r>
          </a:p>
          <a:p>
            <a:pPr marL="171450" indent="-171450">
              <a:buFont typeface="Arial"/>
              <a:buChar char="•"/>
            </a:pPr>
            <a:r>
              <a:rPr lang="en-US" sz="1200"/>
              <a:t>Training and e-learning (e-learning launched in Jan 18)</a:t>
            </a:r>
          </a:p>
        </p:txBody>
      </p:sp>
      <p:cxnSp>
        <p:nvCxnSpPr>
          <p:cNvPr id="6" name="Straight Connector 5"/>
          <p:cNvCxnSpPr/>
          <p:nvPr/>
        </p:nvCxnSpPr>
        <p:spPr>
          <a:xfrm>
            <a:off x="5597466" y="1247590"/>
            <a:ext cx="0" cy="2495177"/>
          </a:xfrm>
          <a:prstGeom prst="line">
            <a:avLst/>
          </a:prstGeom>
          <a:ln w="12700" cmpd="sng">
            <a:solidFill>
              <a:srgbClr val="0594A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33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99440"/>
            <a:ext cx="5547360" cy="995680"/>
          </a:xfrm>
          <a:prstGeom prst="rect">
            <a:avLst/>
          </a:prstGeom>
          <a:solidFill>
            <a:srgbClr val="12829F">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2002" y="845910"/>
            <a:ext cx="3939359" cy="584776"/>
          </a:xfrm>
          <a:prstGeom prst="rect">
            <a:avLst/>
          </a:prstGeom>
          <a:noFill/>
        </p:spPr>
        <p:txBody>
          <a:bodyPr wrap="square" rtlCol="0">
            <a:spAutoFit/>
          </a:bodyPr>
          <a:lstStyle/>
          <a:p>
            <a:r>
              <a:rPr lang="en-US" sz="3200">
                <a:solidFill>
                  <a:schemeClr val="bg1"/>
                </a:solidFill>
                <a:latin typeface="Verdana"/>
                <a:cs typeface="Verdana"/>
              </a:rPr>
              <a:t>RESULT FOUR</a:t>
            </a:r>
          </a:p>
        </p:txBody>
      </p:sp>
      <p:sp>
        <p:nvSpPr>
          <p:cNvPr id="12" name="TextBox 11"/>
          <p:cNvSpPr txBox="1"/>
          <p:nvPr/>
        </p:nvSpPr>
        <p:spPr>
          <a:xfrm>
            <a:off x="592003" y="1818640"/>
            <a:ext cx="4955359" cy="369332"/>
          </a:xfrm>
          <a:prstGeom prst="rect">
            <a:avLst/>
          </a:prstGeom>
          <a:noFill/>
        </p:spPr>
        <p:txBody>
          <a:bodyPr wrap="square" rtlCol="0">
            <a:spAutoFit/>
          </a:bodyPr>
          <a:lstStyle/>
          <a:p>
            <a:r>
              <a:rPr lang="en-US" b="1">
                <a:latin typeface="Verdana"/>
                <a:cs typeface="Verdana"/>
              </a:rPr>
              <a:t>Programmatic coordination action</a:t>
            </a:r>
          </a:p>
        </p:txBody>
      </p:sp>
      <p:sp>
        <p:nvSpPr>
          <p:cNvPr id="2" name="TextBox 1">
            <a:extLst>
              <a:ext uri="{FF2B5EF4-FFF2-40B4-BE49-F238E27FC236}">
                <a16:creationId xmlns:a16="http://schemas.microsoft.com/office/drawing/2014/main" id="{666F621C-4E1A-4CF2-B0E7-B8E8C85D217A}"/>
              </a:ext>
            </a:extLst>
          </p:cNvPr>
          <p:cNvSpPr txBox="1"/>
          <p:nvPr/>
        </p:nvSpPr>
        <p:spPr>
          <a:xfrm>
            <a:off x="494271" y="2336969"/>
            <a:ext cx="6054811" cy="830997"/>
          </a:xfrm>
          <a:prstGeom prst="rect">
            <a:avLst/>
          </a:prstGeom>
          <a:noFill/>
        </p:spPr>
        <p:txBody>
          <a:bodyPr wrap="square" rtlCol="0">
            <a:spAutoFit/>
          </a:bodyPr>
          <a:lstStyle/>
          <a:p>
            <a:pPr marL="285750" indent="-285750">
              <a:buFont typeface="Arial"/>
              <a:buChar char="•"/>
            </a:pPr>
            <a:r>
              <a:rPr lang="en-US" sz="1600">
                <a:latin typeface="Verdana"/>
                <a:cs typeface="Verdana"/>
              </a:rPr>
              <a:t>Joint and impartial needs analysis (ECHO funded)</a:t>
            </a:r>
            <a:endParaRPr lang="fr-FR" sz="1600">
              <a:latin typeface="Verdana"/>
              <a:cs typeface="Verdana"/>
            </a:endParaRPr>
          </a:p>
          <a:p>
            <a:pPr marL="285750" indent="-285750">
              <a:buFont typeface="Arial"/>
              <a:buChar char="•"/>
            </a:pPr>
            <a:r>
              <a:rPr lang="en-US" sz="1600">
                <a:latin typeface="Verdana"/>
                <a:cs typeface="Verdana"/>
              </a:rPr>
              <a:t>Humanitarian Development Peace nexus</a:t>
            </a:r>
          </a:p>
          <a:p>
            <a:pPr marL="285750" indent="-285750">
              <a:buFont typeface="Arial"/>
              <a:buChar char="•"/>
            </a:pPr>
            <a:r>
              <a:rPr lang="en-US" sz="1600">
                <a:latin typeface="Verdana"/>
                <a:cs typeface="Verdana"/>
              </a:rPr>
              <a:t>Integrated Nutrition Training Material</a:t>
            </a:r>
          </a:p>
        </p:txBody>
      </p:sp>
    </p:spTree>
    <p:extLst>
      <p:ext uri="{BB962C8B-B14F-4D97-AF65-F5344CB8AC3E}">
        <p14:creationId xmlns:p14="http://schemas.microsoft.com/office/powerpoint/2010/main" val="329620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solidFill>
                <a:srgbClr val="03181C"/>
              </a:solidFill>
              <a:latin typeface="Merriweather"/>
            </a:endParaRPr>
          </a:p>
        </p:txBody>
      </p:sp>
      <p:sp>
        <p:nvSpPr>
          <p:cNvPr id="4" name="Rectangle 5"/>
          <p:cNvSpPr>
            <a:spLocks noChangeArrowheads="1"/>
          </p:cNvSpPr>
          <p:nvPr/>
        </p:nvSpPr>
        <p:spPr bwMode="auto">
          <a:xfrm>
            <a:off x="1228064" y="1466929"/>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5" name="Rectangle 6"/>
          <p:cNvSpPr>
            <a:spLocks noChangeArrowheads="1"/>
          </p:cNvSpPr>
          <p:nvPr/>
        </p:nvSpPr>
        <p:spPr bwMode="auto">
          <a:xfrm>
            <a:off x="1228064" y="1809827"/>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6" name="Rectangle 7"/>
          <p:cNvSpPr>
            <a:spLocks noChangeArrowheads="1"/>
          </p:cNvSpPr>
          <p:nvPr/>
        </p:nvSpPr>
        <p:spPr bwMode="auto">
          <a:xfrm>
            <a:off x="1228064" y="1944979"/>
            <a:ext cx="138499"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br>
              <a:rPr lang="fr-FR" altLang="fr-FR" sz="1350">
                <a:solidFill>
                  <a:srgbClr val="03181C"/>
                </a:solidFill>
                <a:latin typeface="Merriweather"/>
              </a:rPr>
            </a:b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8" name="Rectangle 8"/>
          <p:cNvSpPr>
            <a:spLocks noChangeArrowheads="1"/>
          </p:cNvSpPr>
          <p:nvPr/>
        </p:nvSpPr>
        <p:spPr bwMode="auto">
          <a:xfrm>
            <a:off x="1228064" y="2391751"/>
            <a:ext cx="138499" cy="484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9" name="Rectangle 9"/>
          <p:cNvSpPr>
            <a:spLocks noChangeArrowheads="1"/>
          </p:cNvSpPr>
          <p:nvPr/>
        </p:nvSpPr>
        <p:spPr bwMode="auto">
          <a:xfrm>
            <a:off x="1228064" y="2806290"/>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20" name="Rectangle 19">
            <a:extLst>
              <a:ext uri="{FF2B5EF4-FFF2-40B4-BE49-F238E27FC236}">
                <a16:creationId xmlns:a16="http://schemas.microsoft.com/office/drawing/2014/main" id="{C331F317-EA7C-47D6-9FFD-E57B599F726B}"/>
              </a:ext>
            </a:extLst>
          </p:cNvPr>
          <p:cNvSpPr/>
          <p:nvPr/>
        </p:nvSpPr>
        <p:spPr>
          <a:xfrm>
            <a:off x="0" y="145099"/>
            <a:ext cx="5416176" cy="400254"/>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1" name="Title 2"/>
          <p:cNvSpPr txBox="1">
            <a:spLocks/>
          </p:cNvSpPr>
          <p:nvPr/>
        </p:nvSpPr>
        <p:spPr>
          <a:xfrm>
            <a:off x="168695" y="145098"/>
            <a:ext cx="5063707" cy="33302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prstClr val="white"/>
                </a:solidFill>
                <a:latin typeface="Merriweather"/>
              </a:rPr>
              <a:t>Joint inter-sectoral needs analysis</a:t>
            </a:r>
            <a:endParaRPr lang="fr-FR" sz="1600">
              <a:solidFill>
                <a:prstClr val="white"/>
              </a:solidFill>
              <a:latin typeface="Merriweather"/>
            </a:endParaRPr>
          </a:p>
        </p:txBody>
      </p:sp>
      <p:pic>
        <p:nvPicPr>
          <p:cNvPr id="19" name="Picture 18"/>
          <p:cNvPicPr>
            <a:picLocks noChangeAspect="1"/>
          </p:cNvPicPr>
          <p:nvPr/>
        </p:nvPicPr>
        <p:blipFill rotWithShape="1">
          <a:blip r:embed="rId3"/>
          <a:srcRect l="1" t="49874" r="60812" b="2850"/>
          <a:stretch/>
        </p:blipFill>
        <p:spPr>
          <a:xfrm>
            <a:off x="3811244" y="2461190"/>
            <a:ext cx="3001760" cy="2138674"/>
          </a:xfrm>
          <a:prstGeom prst="rect">
            <a:avLst/>
          </a:prstGeom>
        </p:spPr>
      </p:pic>
      <p:pic>
        <p:nvPicPr>
          <p:cNvPr id="22" name="Picture 21"/>
          <p:cNvPicPr>
            <a:picLocks noChangeAspect="1"/>
          </p:cNvPicPr>
          <p:nvPr/>
        </p:nvPicPr>
        <p:blipFill rotWithShape="1">
          <a:blip r:embed="rId3"/>
          <a:srcRect r="60583" b="78747"/>
          <a:stretch/>
        </p:blipFill>
        <p:spPr>
          <a:xfrm>
            <a:off x="1580664" y="687368"/>
            <a:ext cx="3835512" cy="1221334"/>
          </a:xfrm>
          <a:prstGeom prst="rect">
            <a:avLst/>
          </a:prstGeom>
        </p:spPr>
      </p:pic>
      <p:pic>
        <p:nvPicPr>
          <p:cNvPr id="23" name="Picture 22"/>
          <p:cNvPicPr>
            <a:picLocks noChangeAspect="1"/>
          </p:cNvPicPr>
          <p:nvPr/>
        </p:nvPicPr>
        <p:blipFill rotWithShape="1">
          <a:blip r:embed="rId3"/>
          <a:srcRect l="-1" t="24081" r="60621" b="52571"/>
          <a:stretch/>
        </p:blipFill>
        <p:spPr>
          <a:xfrm>
            <a:off x="22602" y="2262157"/>
            <a:ext cx="3669181" cy="1284724"/>
          </a:xfrm>
          <a:prstGeom prst="rect">
            <a:avLst/>
          </a:prstGeom>
        </p:spPr>
      </p:pic>
      <p:cxnSp>
        <p:nvCxnSpPr>
          <p:cNvPr id="7" name="Straight Arrow Connector 6"/>
          <p:cNvCxnSpPr/>
          <p:nvPr/>
        </p:nvCxnSpPr>
        <p:spPr>
          <a:xfrm flipH="1">
            <a:off x="3139497" y="1885943"/>
            <a:ext cx="358923" cy="234199"/>
          </a:xfrm>
          <a:prstGeom prst="straightConnector1">
            <a:avLst/>
          </a:prstGeom>
          <a:ln>
            <a:solidFill>
              <a:srgbClr val="15A388"/>
            </a:solidFill>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a:xfrm>
            <a:off x="1848646" y="3530527"/>
            <a:ext cx="1632554" cy="274292"/>
          </a:xfrm>
          <a:prstGeom prst="straightConnector1">
            <a:avLst/>
          </a:prstGeom>
          <a:ln>
            <a:solidFill>
              <a:srgbClr val="15A388"/>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32026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solidFill>
                <a:srgbClr val="03181C"/>
              </a:solidFill>
              <a:latin typeface="Merriweather"/>
            </a:endParaRPr>
          </a:p>
        </p:txBody>
      </p:sp>
      <p:sp>
        <p:nvSpPr>
          <p:cNvPr id="4" name="Rectangle 5"/>
          <p:cNvSpPr>
            <a:spLocks noChangeArrowheads="1"/>
          </p:cNvSpPr>
          <p:nvPr/>
        </p:nvSpPr>
        <p:spPr bwMode="auto">
          <a:xfrm>
            <a:off x="1228064" y="1466929"/>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5" name="Rectangle 6"/>
          <p:cNvSpPr>
            <a:spLocks noChangeArrowheads="1"/>
          </p:cNvSpPr>
          <p:nvPr/>
        </p:nvSpPr>
        <p:spPr bwMode="auto">
          <a:xfrm>
            <a:off x="1228064" y="1809827"/>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6" name="Rectangle 7"/>
          <p:cNvSpPr>
            <a:spLocks noChangeArrowheads="1"/>
          </p:cNvSpPr>
          <p:nvPr/>
        </p:nvSpPr>
        <p:spPr bwMode="auto">
          <a:xfrm>
            <a:off x="1228064" y="1944979"/>
            <a:ext cx="138499"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br>
              <a:rPr lang="fr-FR" altLang="fr-FR" sz="1350">
                <a:solidFill>
                  <a:srgbClr val="03181C"/>
                </a:solidFill>
                <a:latin typeface="Merriweather"/>
              </a:rPr>
            </a:b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8" name="Rectangle 8"/>
          <p:cNvSpPr>
            <a:spLocks noChangeArrowheads="1"/>
          </p:cNvSpPr>
          <p:nvPr/>
        </p:nvSpPr>
        <p:spPr bwMode="auto">
          <a:xfrm>
            <a:off x="1228064" y="2391751"/>
            <a:ext cx="138499" cy="484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9" name="Rectangle 9"/>
          <p:cNvSpPr>
            <a:spLocks noChangeArrowheads="1"/>
          </p:cNvSpPr>
          <p:nvPr/>
        </p:nvSpPr>
        <p:spPr bwMode="auto">
          <a:xfrm>
            <a:off x="1228064" y="2806290"/>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20" name="Rectangle 19">
            <a:extLst>
              <a:ext uri="{FF2B5EF4-FFF2-40B4-BE49-F238E27FC236}">
                <a16:creationId xmlns:a16="http://schemas.microsoft.com/office/drawing/2014/main" id="{C331F317-EA7C-47D6-9FFD-E57B599F726B}"/>
              </a:ext>
            </a:extLst>
          </p:cNvPr>
          <p:cNvSpPr/>
          <p:nvPr/>
        </p:nvSpPr>
        <p:spPr>
          <a:xfrm>
            <a:off x="0" y="145099"/>
            <a:ext cx="5416176" cy="400254"/>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1" name="Title 2"/>
          <p:cNvSpPr txBox="1">
            <a:spLocks/>
          </p:cNvSpPr>
          <p:nvPr/>
        </p:nvSpPr>
        <p:spPr>
          <a:xfrm>
            <a:off x="168695" y="145098"/>
            <a:ext cx="5063707" cy="33302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prstClr val="white"/>
                </a:solidFill>
                <a:latin typeface="Merriweather"/>
              </a:rPr>
              <a:t>Joint inter-sectoral needs analysis</a:t>
            </a:r>
            <a:endParaRPr lang="fr-FR" sz="1600">
              <a:solidFill>
                <a:prstClr val="white"/>
              </a:solidFill>
              <a:latin typeface="Merriweather"/>
            </a:endParaRPr>
          </a:p>
        </p:txBody>
      </p:sp>
      <p:pic>
        <p:nvPicPr>
          <p:cNvPr id="12" name="Picture 11"/>
          <p:cNvPicPr>
            <a:picLocks noChangeAspect="1"/>
          </p:cNvPicPr>
          <p:nvPr/>
        </p:nvPicPr>
        <p:blipFill>
          <a:blip r:embed="rId3"/>
          <a:stretch>
            <a:fillRect/>
          </a:stretch>
        </p:blipFill>
        <p:spPr>
          <a:xfrm>
            <a:off x="1468084" y="598303"/>
            <a:ext cx="3628133" cy="4057780"/>
          </a:xfrm>
          <a:prstGeom prst="rect">
            <a:avLst/>
          </a:prstGeom>
        </p:spPr>
      </p:pic>
    </p:spTree>
    <p:extLst>
      <p:ext uri="{BB962C8B-B14F-4D97-AF65-F5344CB8AC3E}">
        <p14:creationId xmlns:p14="http://schemas.microsoft.com/office/powerpoint/2010/main" val="1804814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solidFill>
                <a:srgbClr val="03181C"/>
              </a:solidFill>
              <a:latin typeface="Merriweather"/>
            </a:endParaRPr>
          </a:p>
        </p:txBody>
      </p:sp>
      <p:sp>
        <p:nvSpPr>
          <p:cNvPr id="4" name="Rectangle 5"/>
          <p:cNvSpPr>
            <a:spLocks noChangeArrowheads="1"/>
          </p:cNvSpPr>
          <p:nvPr/>
        </p:nvSpPr>
        <p:spPr bwMode="auto">
          <a:xfrm>
            <a:off x="1228064" y="1466929"/>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5" name="Rectangle 6"/>
          <p:cNvSpPr>
            <a:spLocks noChangeArrowheads="1"/>
          </p:cNvSpPr>
          <p:nvPr/>
        </p:nvSpPr>
        <p:spPr bwMode="auto">
          <a:xfrm>
            <a:off x="1228064" y="1809827"/>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6" name="Rectangle 7"/>
          <p:cNvSpPr>
            <a:spLocks noChangeArrowheads="1"/>
          </p:cNvSpPr>
          <p:nvPr/>
        </p:nvSpPr>
        <p:spPr bwMode="auto">
          <a:xfrm>
            <a:off x="1228064" y="1944979"/>
            <a:ext cx="138499"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br>
              <a:rPr lang="fr-FR" altLang="fr-FR" sz="1350">
                <a:solidFill>
                  <a:srgbClr val="03181C"/>
                </a:solidFill>
                <a:latin typeface="Merriweather"/>
              </a:rPr>
            </a:b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8" name="Rectangle 8"/>
          <p:cNvSpPr>
            <a:spLocks noChangeArrowheads="1"/>
          </p:cNvSpPr>
          <p:nvPr/>
        </p:nvSpPr>
        <p:spPr bwMode="auto">
          <a:xfrm>
            <a:off x="1228064" y="2391751"/>
            <a:ext cx="138499" cy="484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9" name="Rectangle 9"/>
          <p:cNvSpPr>
            <a:spLocks noChangeArrowheads="1"/>
          </p:cNvSpPr>
          <p:nvPr/>
        </p:nvSpPr>
        <p:spPr bwMode="auto">
          <a:xfrm>
            <a:off x="1228064" y="2806290"/>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20" name="Rectangle 19">
            <a:extLst>
              <a:ext uri="{FF2B5EF4-FFF2-40B4-BE49-F238E27FC236}">
                <a16:creationId xmlns:a16="http://schemas.microsoft.com/office/drawing/2014/main" id="{C331F317-EA7C-47D6-9FFD-E57B599F726B}"/>
              </a:ext>
            </a:extLst>
          </p:cNvPr>
          <p:cNvSpPr/>
          <p:nvPr/>
        </p:nvSpPr>
        <p:spPr>
          <a:xfrm>
            <a:off x="0" y="145099"/>
            <a:ext cx="5416176" cy="400254"/>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1" name="Title 2"/>
          <p:cNvSpPr txBox="1">
            <a:spLocks/>
          </p:cNvSpPr>
          <p:nvPr/>
        </p:nvSpPr>
        <p:spPr>
          <a:xfrm>
            <a:off x="168695" y="145098"/>
            <a:ext cx="5063707" cy="33302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prstClr val="white"/>
                </a:solidFill>
                <a:latin typeface="Merriweather"/>
              </a:rPr>
              <a:t>Joint inter-sectoral needs analysis</a:t>
            </a:r>
            <a:endParaRPr lang="fr-FR" sz="1600">
              <a:solidFill>
                <a:prstClr val="white"/>
              </a:solidFill>
              <a:latin typeface="Merriweather"/>
            </a:endParaRPr>
          </a:p>
        </p:txBody>
      </p:sp>
      <p:sp>
        <p:nvSpPr>
          <p:cNvPr id="2" name="TextBox 1"/>
          <p:cNvSpPr txBox="1"/>
          <p:nvPr/>
        </p:nvSpPr>
        <p:spPr>
          <a:xfrm>
            <a:off x="0" y="588724"/>
            <a:ext cx="6858000" cy="369332"/>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GB">
                <a:solidFill>
                  <a:srgbClr val="03181C"/>
                </a:solidFill>
              </a:rPr>
              <a:t>Project achievements to date:</a:t>
            </a:r>
          </a:p>
        </p:txBody>
      </p:sp>
      <p:graphicFrame>
        <p:nvGraphicFramePr>
          <p:cNvPr id="7" name="Diagram 6"/>
          <p:cNvGraphicFramePr/>
          <p:nvPr>
            <p:extLst>
              <p:ext uri="{D42A27DB-BD31-4B8C-83A1-F6EECF244321}">
                <p14:modId xmlns:p14="http://schemas.microsoft.com/office/powerpoint/2010/main" val="3867872523"/>
              </p:ext>
            </p:extLst>
          </p:nvPr>
        </p:nvGraphicFramePr>
        <p:xfrm>
          <a:off x="0" y="1169018"/>
          <a:ext cx="6465796" cy="3437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p:cNvSpPr/>
          <p:nvPr/>
        </p:nvSpPr>
        <p:spPr>
          <a:xfrm>
            <a:off x="4336913" y="1939369"/>
            <a:ext cx="351858" cy="35185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9"/>
          <p:cNvSpPr/>
          <p:nvPr/>
        </p:nvSpPr>
        <p:spPr>
          <a:xfrm>
            <a:off x="3197884" y="1374464"/>
            <a:ext cx="2178608" cy="707886"/>
          </a:xfrm>
          <a:prstGeom prst="rect">
            <a:avLst/>
          </a:prstGeom>
        </p:spPr>
        <p:txBody>
          <a:bodyPr wrap="square">
            <a:spAutoFit/>
          </a:bodyPr>
          <a:lstStyle/>
          <a:p>
            <a:pPr marL="341313" lvl="1">
              <a:spcAft>
                <a:spcPts val="600"/>
              </a:spcAft>
            </a:pPr>
            <a:r>
              <a:rPr lang="en-US" sz="1000" b="1">
                <a:solidFill>
                  <a:srgbClr val="03181C"/>
                </a:solidFill>
              </a:rPr>
              <a:t>BEGAN DEVELOPING AND STANDARDIZING JIAF ANALYSIS METHODS AND PACKAGE</a:t>
            </a:r>
          </a:p>
        </p:txBody>
      </p:sp>
      <p:sp>
        <p:nvSpPr>
          <p:cNvPr id="15" name="Oval 14"/>
          <p:cNvSpPr/>
          <p:nvPr/>
        </p:nvSpPr>
        <p:spPr>
          <a:xfrm>
            <a:off x="5270715" y="1663546"/>
            <a:ext cx="351858" cy="35185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4664968" y="2007490"/>
            <a:ext cx="1985494" cy="1015663"/>
          </a:xfrm>
          <a:prstGeom prst="rect">
            <a:avLst/>
          </a:prstGeom>
        </p:spPr>
        <p:txBody>
          <a:bodyPr wrap="square">
            <a:spAutoFit/>
          </a:bodyPr>
          <a:lstStyle/>
          <a:p>
            <a:pPr marL="341313" lvl="1">
              <a:spcAft>
                <a:spcPts val="600"/>
              </a:spcAft>
            </a:pPr>
            <a:r>
              <a:rPr lang="en-US" sz="1000" b="1">
                <a:solidFill>
                  <a:srgbClr val="03181C"/>
                </a:solidFill>
              </a:rPr>
              <a:t>REFERENCE TO THE JIAF APPROACH IN THE OCHA 2020 NEW REVISED FORMAT/APPROACH OF THE HNO - AND THE HRP TO SOME EXTENT</a:t>
            </a:r>
          </a:p>
        </p:txBody>
      </p:sp>
    </p:spTree>
    <p:extLst>
      <p:ext uri="{BB962C8B-B14F-4D97-AF65-F5344CB8AC3E}">
        <p14:creationId xmlns:p14="http://schemas.microsoft.com/office/powerpoint/2010/main" val="3783120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solidFill>
                <a:srgbClr val="03181C"/>
              </a:solidFill>
              <a:latin typeface="Merriweather"/>
            </a:endParaRPr>
          </a:p>
        </p:txBody>
      </p:sp>
      <p:sp>
        <p:nvSpPr>
          <p:cNvPr id="4" name="Rectangle 5"/>
          <p:cNvSpPr>
            <a:spLocks noChangeArrowheads="1"/>
          </p:cNvSpPr>
          <p:nvPr/>
        </p:nvSpPr>
        <p:spPr bwMode="auto">
          <a:xfrm>
            <a:off x="1228064" y="1466929"/>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5" name="Rectangle 6"/>
          <p:cNvSpPr>
            <a:spLocks noChangeArrowheads="1"/>
          </p:cNvSpPr>
          <p:nvPr/>
        </p:nvSpPr>
        <p:spPr bwMode="auto">
          <a:xfrm>
            <a:off x="1228064" y="1809827"/>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6" name="Rectangle 7"/>
          <p:cNvSpPr>
            <a:spLocks noChangeArrowheads="1"/>
          </p:cNvSpPr>
          <p:nvPr/>
        </p:nvSpPr>
        <p:spPr bwMode="auto">
          <a:xfrm>
            <a:off x="1228064" y="1944979"/>
            <a:ext cx="138499"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br>
              <a:rPr lang="fr-FR" altLang="fr-FR" sz="1350">
                <a:solidFill>
                  <a:srgbClr val="03181C"/>
                </a:solidFill>
                <a:latin typeface="Merriweather"/>
              </a:rPr>
            </a:b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8" name="Rectangle 8"/>
          <p:cNvSpPr>
            <a:spLocks noChangeArrowheads="1"/>
          </p:cNvSpPr>
          <p:nvPr/>
        </p:nvSpPr>
        <p:spPr bwMode="auto">
          <a:xfrm>
            <a:off x="1228064" y="2391751"/>
            <a:ext cx="138499" cy="484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eaLnBrk="0" fontAlgn="base" hangingPunct="0">
              <a:spcBef>
                <a:spcPct val="0"/>
              </a:spcBef>
              <a:spcAft>
                <a:spcPct val="0"/>
              </a:spcAft>
            </a:pPr>
            <a:endParaRPr lang="fr-FR" altLang="fr-FR" sz="1350">
              <a:solidFill>
                <a:srgbClr val="03181C"/>
              </a:solidFill>
              <a:latin typeface="Merriweather"/>
            </a:endParaRPr>
          </a:p>
          <a:p>
            <a:pPr defTabSz="685783" eaLnBrk="0" fontAlgn="base" hangingPunct="0">
              <a:spcBef>
                <a:spcPct val="0"/>
              </a:spcBef>
              <a:spcAft>
                <a:spcPct val="0"/>
              </a:spcAft>
            </a:pPr>
            <a:endParaRPr lang="fr-FR" altLang="fr-FR" sz="1350">
              <a:solidFill>
                <a:srgbClr val="03181C"/>
              </a:solidFill>
              <a:latin typeface="Merriweather"/>
            </a:endParaRPr>
          </a:p>
        </p:txBody>
      </p:sp>
      <p:sp>
        <p:nvSpPr>
          <p:cNvPr id="9" name="Rectangle 9"/>
          <p:cNvSpPr>
            <a:spLocks noChangeArrowheads="1"/>
          </p:cNvSpPr>
          <p:nvPr/>
        </p:nvSpPr>
        <p:spPr bwMode="auto">
          <a:xfrm>
            <a:off x="1228064" y="2806290"/>
            <a:ext cx="1384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sz="1350">
              <a:solidFill>
                <a:srgbClr val="03181C"/>
              </a:solidFill>
              <a:latin typeface="Merriweather"/>
            </a:endParaRPr>
          </a:p>
        </p:txBody>
      </p:sp>
      <p:sp>
        <p:nvSpPr>
          <p:cNvPr id="20" name="Rectangle 19">
            <a:extLst>
              <a:ext uri="{FF2B5EF4-FFF2-40B4-BE49-F238E27FC236}">
                <a16:creationId xmlns:a16="http://schemas.microsoft.com/office/drawing/2014/main" id="{C331F317-EA7C-47D6-9FFD-E57B599F726B}"/>
              </a:ext>
            </a:extLst>
          </p:cNvPr>
          <p:cNvSpPr/>
          <p:nvPr/>
        </p:nvSpPr>
        <p:spPr>
          <a:xfrm>
            <a:off x="0" y="145099"/>
            <a:ext cx="5416176" cy="400254"/>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1" name="Title 2"/>
          <p:cNvSpPr txBox="1">
            <a:spLocks/>
          </p:cNvSpPr>
          <p:nvPr/>
        </p:nvSpPr>
        <p:spPr>
          <a:xfrm>
            <a:off x="168695" y="145098"/>
            <a:ext cx="5063707" cy="33302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prstClr val="white"/>
                </a:solidFill>
                <a:latin typeface="Merriweather"/>
              </a:rPr>
              <a:t>Joint inter-sectoral needs analysis</a:t>
            </a:r>
            <a:endParaRPr lang="fr-FR" sz="1600">
              <a:solidFill>
                <a:prstClr val="white"/>
              </a:solidFill>
              <a:latin typeface="Merriweather"/>
            </a:endParaRPr>
          </a:p>
        </p:txBody>
      </p:sp>
      <p:graphicFrame>
        <p:nvGraphicFramePr>
          <p:cNvPr id="7" name="Diagram 6"/>
          <p:cNvGraphicFramePr/>
          <p:nvPr>
            <p:extLst>
              <p:ext uri="{D42A27DB-BD31-4B8C-83A1-F6EECF244321}">
                <p14:modId xmlns:p14="http://schemas.microsoft.com/office/powerpoint/2010/main" val="1581830736"/>
              </p:ext>
            </p:extLst>
          </p:nvPr>
        </p:nvGraphicFramePr>
        <p:xfrm>
          <a:off x="238125" y="867750"/>
          <a:ext cx="6495961" cy="3789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71676" y="532469"/>
            <a:ext cx="1737142" cy="369332"/>
          </a:xfrm>
          <a:prstGeom prst="rect">
            <a:avLst/>
          </a:prstGeom>
        </p:spPr>
        <p:txBody>
          <a:bodyPr wrap="none">
            <a:spAutoFit/>
          </a:bodyPr>
          <a:lstStyle/>
          <a:p>
            <a:pPr marL="285750" indent="-285750">
              <a:spcAft>
                <a:spcPts val="600"/>
              </a:spcAft>
              <a:buFont typeface="Wingdings" panose="05000000000000000000" pitchFamily="2" charset="2"/>
              <a:buChar char="v"/>
            </a:pPr>
            <a:r>
              <a:rPr lang="en-GB">
                <a:solidFill>
                  <a:srgbClr val="03181C"/>
                </a:solidFill>
              </a:rPr>
              <a:t>Way forward:</a:t>
            </a:r>
          </a:p>
        </p:txBody>
      </p:sp>
    </p:spTree>
    <p:extLst>
      <p:ext uri="{BB962C8B-B14F-4D97-AF65-F5344CB8AC3E}">
        <p14:creationId xmlns:p14="http://schemas.microsoft.com/office/powerpoint/2010/main" val="3352256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65796" y="1046349"/>
            <a:ext cx="184666" cy="300082"/>
          </a:xfrm>
          <a:prstGeom prst="rect">
            <a:avLst/>
          </a:prstGeom>
          <a:noFill/>
        </p:spPr>
        <p:txBody>
          <a:bodyPr wrap="none" rtlCol="0">
            <a:spAutoFit/>
          </a:bodyPr>
          <a:lstStyle/>
          <a:p>
            <a:endParaRPr lang="en-US" sz="1350"/>
          </a:p>
        </p:txBody>
      </p:sp>
      <p:sp>
        <p:nvSpPr>
          <p:cNvPr id="11" name="Rectangle 10">
            <a:extLst>
              <a:ext uri="{FF2B5EF4-FFF2-40B4-BE49-F238E27FC236}">
                <a16:creationId xmlns:a16="http://schemas.microsoft.com/office/drawing/2014/main" id="{22EDE80F-A238-46FD-8BBB-23239C99F2A7}"/>
              </a:ext>
            </a:extLst>
          </p:cNvPr>
          <p:cNvSpPr/>
          <p:nvPr/>
        </p:nvSpPr>
        <p:spPr>
          <a:xfrm>
            <a:off x="-4368" y="247862"/>
            <a:ext cx="4782845" cy="544618"/>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2" name="Title 2"/>
          <p:cNvSpPr txBox="1">
            <a:spLocks/>
          </p:cNvSpPr>
          <p:nvPr/>
        </p:nvSpPr>
        <p:spPr>
          <a:xfrm>
            <a:off x="92555" y="264770"/>
            <a:ext cx="4685921" cy="52771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350">
                <a:solidFill>
                  <a:schemeClr val="bg1"/>
                </a:solidFill>
                <a:latin typeface="Verdana"/>
                <a:cs typeface="Verdana"/>
              </a:rPr>
              <a:t>Effective Global Food Security Coordination</a:t>
            </a:r>
          </a:p>
        </p:txBody>
      </p:sp>
      <p:sp>
        <p:nvSpPr>
          <p:cNvPr id="8" name="TextBox 7"/>
          <p:cNvSpPr txBox="1"/>
          <p:nvPr/>
        </p:nvSpPr>
        <p:spPr>
          <a:xfrm>
            <a:off x="365929" y="909519"/>
            <a:ext cx="1973261" cy="369332"/>
          </a:xfrm>
          <a:prstGeom prst="rect">
            <a:avLst/>
          </a:prstGeom>
          <a:noFill/>
        </p:spPr>
        <p:txBody>
          <a:bodyPr wrap="square" rtlCol="0">
            <a:spAutoFit/>
          </a:bodyPr>
          <a:lstStyle/>
          <a:p>
            <a:r>
              <a:rPr lang="en-US" b="1" err="1">
                <a:latin typeface="Merriweather"/>
                <a:cs typeface="Merriweather Sans Bold"/>
              </a:rPr>
              <a:t>gFSC</a:t>
            </a:r>
            <a:r>
              <a:rPr lang="en-US" b="1">
                <a:latin typeface="Merriweather"/>
                <a:cs typeface="Merriweather Sans Bold"/>
              </a:rPr>
              <a:t> Staff</a:t>
            </a:r>
            <a:endParaRPr lang="en-US"/>
          </a:p>
        </p:txBody>
      </p:sp>
      <p:grpSp>
        <p:nvGrpSpPr>
          <p:cNvPr id="3" name="Group 2"/>
          <p:cNvGrpSpPr/>
          <p:nvPr/>
        </p:nvGrpSpPr>
        <p:grpSpPr>
          <a:xfrm>
            <a:off x="382036" y="1422568"/>
            <a:ext cx="1220613" cy="1220613"/>
            <a:chOff x="1054447" y="3042026"/>
            <a:chExt cx="1220613" cy="1220613"/>
          </a:xfrm>
        </p:grpSpPr>
        <p:sp>
          <p:nvSpPr>
            <p:cNvPr id="18" name="Oval 17"/>
            <p:cNvSpPr/>
            <p:nvPr/>
          </p:nvSpPr>
          <p:spPr>
            <a:xfrm>
              <a:off x="1054447" y="3042026"/>
              <a:ext cx="1220613" cy="1220613"/>
            </a:xfrm>
            <a:prstGeom prst="ellipse">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latin typeface="Merriweather"/>
              </a:endParaRPr>
            </a:p>
          </p:txBody>
        </p:sp>
        <p:sp>
          <p:nvSpPr>
            <p:cNvPr id="10" name="Oval 9"/>
            <p:cNvSpPr/>
            <p:nvPr/>
          </p:nvSpPr>
          <p:spPr>
            <a:xfrm>
              <a:off x="1157702" y="3152176"/>
              <a:ext cx="1013276" cy="1013276"/>
            </a:xfrm>
            <a:prstGeom prst="ellipse">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Merriweather"/>
              </a:endParaRPr>
            </a:p>
          </p:txBody>
        </p:sp>
      </p:grpSp>
      <p:sp>
        <p:nvSpPr>
          <p:cNvPr id="13" name="TextBox 12"/>
          <p:cNvSpPr txBox="1"/>
          <p:nvPr/>
        </p:nvSpPr>
        <p:spPr>
          <a:xfrm>
            <a:off x="492341" y="1656912"/>
            <a:ext cx="978153" cy="769441"/>
          </a:xfrm>
          <a:prstGeom prst="rect">
            <a:avLst/>
          </a:prstGeom>
          <a:noFill/>
        </p:spPr>
        <p:txBody>
          <a:bodyPr wrap="none" rtlCol="0">
            <a:spAutoFit/>
          </a:bodyPr>
          <a:lstStyle/>
          <a:p>
            <a:pPr algn="ctr"/>
            <a:r>
              <a:rPr lang="en-GB" sz="2000" b="1">
                <a:solidFill>
                  <a:srgbClr val="FFFFFF"/>
                </a:solidFill>
                <a:latin typeface="Merriweather"/>
              </a:rPr>
              <a:t>11,5</a:t>
            </a:r>
          </a:p>
          <a:p>
            <a:pPr algn="ctr"/>
            <a:r>
              <a:rPr lang="en-GB" sz="1200" b="1">
                <a:solidFill>
                  <a:srgbClr val="FFFFFF"/>
                </a:solidFill>
                <a:latin typeface="Merriweather"/>
              </a:rPr>
              <a:t>CURRENT </a:t>
            </a:r>
          </a:p>
          <a:p>
            <a:pPr algn="ctr"/>
            <a:r>
              <a:rPr lang="en-GB" sz="1200" b="1">
                <a:solidFill>
                  <a:srgbClr val="FFFFFF"/>
                </a:solidFill>
                <a:latin typeface="Merriweather"/>
              </a:rPr>
              <a:t>STAFF</a:t>
            </a:r>
            <a:endParaRPr lang="en-US" sz="1200">
              <a:solidFill>
                <a:srgbClr val="FFFFFF"/>
              </a:solidFill>
              <a:latin typeface="Merriweather"/>
            </a:endParaRPr>
          </a:p>
        </p:txBody>
      </p:sp>
      <p:sp>
        <p:nvSpPr>
          <p:cNvPr id="5" name="TextBox 4"/>
          <p:cNvSpPr txBox="1"/>
          <p:nvPr/>
        </p:nvSpPr>
        <p:spPr>
          <a:xfrm>
            <a:off x="1841611" y="909519"/>
            <a:ext cx="4928800" cy="3539430"/>
          </a:xfrm>
          <a:prstGeom prst="rect">
            <a:avLst/>
          </a:prstGeom>
          <a:noFill/>
        </p:spPr>
        <p:txBody>
          <a:bodyPr wrap="square" rtlCol="0">
            <a:spAutoFit/>
          </a:bodyPr>
          <a:lstStyle/>
          <a:p>
            <a:pPr marL="285750" indent="-285750">
              <a:buFont typeface="Arial"/>
              <a:buChar char="•"/>
            </a:pPr>
            <a:r>
              <a:rPr lang="en-US" sz="1600" dirty="0"/>
              <a:t>1 Coordinator</a:t>
            </a:r>
          </a:p>
          <a:p>
            <a:pPr marL="285750" indent="-285750">
              <a:buFont typeface="Arial"/>
              <a:buChar char="•"/>
            </a:pPr>
            <a:r>
              <a:rPr lang="en-US" sz="1600" dirty="0"/>
              <a:t>1 Senior </a:t>
            </a:r>
            <a:r>
              <a:rPr lang="en-US" sz="1600" dirty="0" err="1"/>
              <a:t>Programme</a:t>
            </a:r>
            <a:r>
              <a:rPr lang="en-US" sz="1600" dirty="0"/>
              <a:t> Policy Officer</a:t>
            </a:r>
          </a:p>
          <a:p>
            <a:pPr marL="285750" indent="-285750">
              <a:buFont typeface="Arial"/>
              <a:buChar char="•"/>
            </a:pPr>
            <a:r>
              <a:rPr lang="en-US" sz="1600" dirty="0"/>
              <a:t>1 Administrative Assistant</a:t>
            </a:r>
          </a:p>
          <a:p>
            <a:pPr marL="285750" indent="-285750">
              <a:buFont typeface="Arial"/>
              <a:buChar char="•"/>
            </a:pPr>
            <a:r>
              <a:rPr lang="en-US" sz="1600" dirty="0"/>
              <a:t>1 FAO P4 </a:t>
            </a:r>
            <a:r>
              <a:rPr lang="en-US" sz="1600" dirty="0" err="1"/>
              <a:t>Programme</a:t>
            </a:r>
            <a:r>
              <a:rPr lang="en-US" sz="1600" dirty="0"/>
              <a:t> Officer</a:t>
            </a:r>
          </a:p>
          <a:p>
            <a:pPr marL="285750" indent="-285750">
              <a:buFont typeface="Arial"/>
              <a:buChar char="•"/>
            </a:pPr>
            <a:r>
              <a:rPr lang="en-US" sz="1600" dirty="0"/>
              <a:t>1 </a:t>
            </a:r>
            <a:r>
              <a:rPr lang="en-US" sz="1600" dirty="0" err="1"/>
              <a:t>Programme</a:t>
            </a:r>
            <a:r>
              <a:rPr lang="en-US" sz="1600" dirty="0"/>
              <a:t> Adviser</a:t>
            </a:r>
          </a:p>
          <a:p>
            <a:pPr marL="285750" indent="-285750">
              <a:buFont typeface="Arial"/>
              <a:buChar char="•"/>
            </a:pPr>
            <a:r>
              <a:rPr lang="en-US" sz="1600" dirty="0"/>
              <a:t>2 </a:t>
            </a:r>
            <a:r>
              <a:rPr lang="en-US" sz="1600" dirty="0" err="1"/>
              <a:t>Programme</a:t>
            </a:r>
            <a:r>
              <a:rPr lang="en-US" sz="1600" dirty="0"/>
              <a:t> Officer Consultant</a:t>
            </a:r>
          </a:p>
          <a:p>
            <a:pPr marL="285750" indent="-285750">
              <a:buFont typeface="Arial"/>
              <a:buChar char="•"/>
            </a:pPr>
            <a:r>
              <a:rPr lang="en-US" sz="1600" dirty="0"/>
              <a:t>2,5 Consultants</a:t>
            </a:r>
          </a:p>
          <a:p>
            <a:pPr marL="285750" indent="-285750">
              <a:buFont typeface="Arial"/>
              <a:buChar char="•"/>
            </a:pPr>
            <a:r>
              <a:rPr lang="en-US" sz="1600" dirty="0"/>
              <a:t>1 Consultant (EU Project)</a:t>
            </a:r>
          </a:p>
          <a:p>
            <a:pPr marL="285750" indent="-285750">
              <a:buFont typeface="Arial"/>
              <a:buChar char="•"/>
            </a:pPr>
            <a:r>
              <a:rPr lang="en-US" sz="1600" dirty="0"/>
              <a:t>1 Consultant (SBP)</a:t>
            </a:r>
          </a:p>
          <a:p>
            <a:pPr marL="285750" indent="-285750">
              <a:buFont typeface="Arial"/>
              <a:buChar char="•"/>
            </a:pPr>
            <a:endParaRPr lang="en-US" sz="1600" dirty="0"/>
          </a:p>
          <a:p>
            <a:pPr marL="285750" indent="-285750">
              <a:buFont typeface="Arial"/>
              <a:buChar char="•"/>
            </a:pPr>
            <a:r>
              <a:rPr lang="en-US" sz="1600" dirty="0"/>
              <a:t>1 Business assistant</a:t>
            </a:r>
          </a:p>
          <a:p>
            <a:pPr marL="285750" indent="-285750">
              <a:buFont typeface="Arial"/>
              <a:buChar char="•"/>
            </a:pPr>
            <a:r>
              <a:rPr lang="en-US" sz="1600" dirty="0"/>
              <a:t>1 NGO </a:t>
            </a:r>
            <a:r>
              <a:rPr lang="en-US" sz="1600" dirty="0" err="1"/>
              <a:t>Secondment</a:t>
            </a:r>
            <a:r>
              <a:rPr lang="en-US" sz="1600" dirty="0"/>
              <a:t> </a:t>
            </a:r>
          </a:p>
          <a:p>
            <a:pPr marL="285750" indent="-285750">
              <a:buFont typeface="Arial"/>
              <a:buChar char="•"/>
            </a:pPr>
            <a:r>
              <a:rPr lang="en-US" sz="1600" dirty="0"/>
              <a:t>1 JPO </a:t>
            </a:r>
          </a:p>
          <a:p>
            <a:pPr marL="285750" indent="-285750">
              <a:buFont typeface="Arial"/>
              <a:buChar char="•"/>
            </a:pPr>
            <a:r>
              <a:rPr lang="en-US" sz="1600" dirty="0"/>
              <a:t>1 WFP P4 </a:t>
            </a:r>
            <a:r>
              <a:rPr lang="en-US" sz="1600" dirty="0" err="1"/>
              <a:t>Programme</a:t>
            </a:r>
            <a:r>
              <a:rPr lang="en-US" sz="1600" dirty="0"/>
              <a:t> Officer</a:t>
            </a:r>
          </a:p>
        </p:txBody>
      </p:sp>
      <p:sp>
        <p:nvSpPr>
          <p:cNvPr id="2" name="TextBox 1">
            <a:extLst>
              <a:ext uri="{FF2B5EF4-FFF2-40B4-BE49-F238E27FC236}">
                <a16:creationId xmlns:a16="http://schemas.microsoft.com/office/drawing/2014/main" id="{9B40861D-E862-44A0-B1DC-EF243B444BAB}"/>
              </a:ext>
            </a:extLst>
          </p:cNvPr>
          <p:cNvSpPr txBox="1"/>
          <p:nvPr/>
        </p:nvSpPr>
        <p:spPr>
          <a:xfrm>
            <a:off x="452672" y="3136052"/>
            <a:ext cx="1388939" cy="369332"/>
          </a:xfrm>
          <a:prstGeom prst="rect">
            <a:avLst/>
          </a:prstGeom>
          <a:noFill/>
        </p:spPr>
        <p:txBody>
          <a:bodyPr wrap="square" rtlCol="0">
            <a:spAutoFit/>
          </a:bodyPr>
          <a:lstStyle/>
          <a:p>
            <a:r>
              <a:rPr lang="en-US"/>
              <a:t>4 </a:t>
            </a:r>
            <a:r>
              <a:rPr lang="en-US" err="1"/>
              <a:t>Vacants</a:t>
            </a:r>
            <a:endParaRPr lang="en-US"/>
          </a:p>
        </p:txBody>
      </p:sp>
    </p:spTree>
    <p:extLst>
      <p:ext uri="{BB962C8B-B14F-4D97-AF65-F5344CB8AC3E}">
        <p14:creationId xmlns:p14="http://schemas.microsoft.com/office/powerpoint/2010/main" val="347097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5E7ED8-2824-4923-AB5F-558B8E5481EC}"/>
              </a:ext>
            </a:extLst>
          </p:cNvPr>
          <p:cNvSpPr/>
          <p:nvPr/>
        </p:nvSpPr>
        <p:spPr>
          <a:xfrm>
            <a:off x="2959449" y="0"/>
            <a:ext cx="1134000" cy="3487420"/>
          </a:xfrm>
          <a:prstGeom prst="rect">
            <a:avLst/>
          </a:prstGeom>
          <a:solidFill>
            <a:schemeClr val="accent2">
              <a:alpha val="9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1050">
              <a:solidFill>
                <a:schemeClr val="bg1"/>
              </a:solidFill>
              <a:latin typeface="Merriweather"/>
              <a:cs typeface="Josefin Slab Thin"/>
            </a:endParaRPr>
          </a:p>
        </p:txBody>
      </p:sp>
      <p:sp>
        <p:nvSpPr>
          <p:cNvPr id="4" name="Rectangle 3">
            <a:extLst>
              <a:ext uri="{FF2B5EF4-FFF2-40B4-BE49-F238E27FC236}">
                <a16:creationId xmlns:a16="http://schemas.microsoft.com/office/drawing/2014/main" id="{37129B4F-C8D8-4F2F-9130-CC3D555EAC0C}"/>
              </a:ext>
            </a:extLst>
          </p:cNvPr>
          <p:cNvSpPr/>
          <p:nvPr/>
        </p:nvSpPr>
        <p:spPr>
          <a:xfrm>
            <a:off x="3166808" y="465595"/>
            <a:ext cx="723681" cy="461665"/>
          </a:xfrm>
          <a:prstGeom prst="rect">
            <a:avLst/>
          </a:prstGeom>
        </p:spPr>
        <p:txBody>
          <a:bodyPr wrap="square" lIns="0" tIns="0" rIns="0" bIns="0">
            <a:spAutoFit/>
          </a:bodyPr>
          <a:lstStyle/>
          <a:p>
            <a:pPr marL="0" lvl="1" algn="ctr"/>
            <a:r>
              <a:rPr lang="en-US" sz="1500" b="1">
                <a:solidFill>
                  <a:srgbClr val="FFFFFF"/>
                </a:solidFill>
                <a:latin typeface="Merriweather"/>
                <a:ea typeface="Verdana" panose="020B0604030504040204" pitchFamily="34" charset="0"/>
                <a:cs typeface="Verdana" panose="020B0604030504040204" pitchFamily="34" charset="0"/>
              </a:rPr>
              <a:t>THANK </a:t>
            </a:r>
          </a:p>
          <a:p>
            <a:pPr marL="0" lvl="1" algn="ctr"/>
            <a:r>
              <a:rPr lang="en-US" sz="1500" b="1">
                <a:solidFill>
                  <a:srgbClr val="FFFFFF"/>
                </a:solidFill>
                <a:latin typeface="Merriweather"/>
                <a:ea typeface="Verdana" panose="020B0604030504040204" pitchFamily="34" charset="0"/>
                <a:cs typeface="Verdana" panose="020B0604030504040204" pitchFamily="34" charset="0"/>
              </a:rPr>
              <a:t>YOU!</a:t>
            </a:r>
          </a:p>
        </p:txBody>
      </p:sp>
      <p:grpSp>
        <p:nvGrpSpPr>
          <p:cNvPr id="5" name="Group 4">
            <a:extLst>
              <a:ext uri="{FF2B5EF4-FFF2-40B4-BE49-F238E27FC236}">
                <a16:creationId xmlns:a16="http://schemas.microsoft.com/office/drawing/2014/main" id="{470A871A-49A1-4E5A-A8F0-8BB0375CA9C9}"/>
              </a:ext>
            </a:extLst>
          </p:cNvPr>
          <p:cNvGrpSpPr/>
          <p:nvPr/>
        </p:nvGrpSpPr>
        <p:grpSpPr>
          <a:xfrm>
            <a:off x="2988096" y="2571750"/>
            <a:ext cx="1182369" cy="787376"/>
            <a:chOff x="0" y="3963002"/>
            <a:chExt cx="1576492" cy="1049834"/>
          </a:xfrm>
        </p:grpSpPr>
        <p:sp>
          <p:nvSpPr>
            <p:cNvPr id="6" name="TextBox 5">
              <a:extLst>
                <a:ext uri="{FF2B5EF4-FFF2-40B4-BE49-F238E27FC236}">
                  <a16:creationId xmlns:a16="http://schemas.microsoft.com/office/drawing/2014/main" id="{5471623F-EE80-4B73-AE4C-4A33951DDD03}"/>
                </a:ext>
              </a:extLst>
            </p:cNvPr>
            <p:cNvSpPr txBox="1"/>
            <p:nvPr/>
          </p:nvSpPr>
          <p:spPr>
            <a:xfrm>
              <a:off x="0" y="3963002"/>
              <a:ext cx="1576492" cy="1046439"/>
            </a:xfrm>
            <a:prstGeom prst="rect">
              <a:avLst/>
            </a:prstGeom>
            <a:noFill/>
          </p:spPr>
          <p:txBody>
            <a:bodyPr wrap="square" rtlCol="0">
              <a:spAutoFit/>
            </a:bodyPr>
            <a:lstStyle/>
            <a:p>
              <a:pPr marL="0" lvl="1">
                <a:lnSpc>
                  <a:spcPct val="150000"/>
                </a:lnSpc>
              </a:pPr>
              <a:r>
                <a:rPr lang="en-US" sz="750">
                  <a:solidFill>
                    <a:schemeClr val="bg1"/>
                  </a:solidFill>
                  <a:latin typeface="Merriweather"/>
                  <a:ea typeface="Verdana" panose="020B0604030504040204" pitchFamily="34" charset="0"/>
                  <a:cs typeface="Verdana" panose="020B0604030504040204" pitchFamily="34" charset="0"/>
                </a:rPr>
                <a:t>W: </a:t>
              </a:r>
              <a:r>
                <a:rPr lang="en-US" sz="750" err="1">
                  <a:solidFill>
                    <a:schemeClr val="bg1"/>
                  </a:solidFill>
                  <a:latin typeface="Merriweather"/>
                  <a:ea typeface="Verdana" panose="020B0604030504040204" pitchFamily="34" charset="0"/>
                  <a:cs typeface="Verdana" panose="020B0604030504040204" pitchFamily="34" charset="0"/>
                </a:rPr>
                <a:t>www.fscluster.org</a:t>
              </a:r>
              <a:endParaRPr lang="en-US" sz="750">
                <a:solidFill>
                  <a:schemeClr val="bg1"/>
                </a:solidFill>
                <a:latin typeface="Merriweather"/>
                <a:ea typeface="Verdana" panose="020B0604030504040204" pitchFamily="34" charset="0"/>
                <a:cs typeface="Verdana" panose="020B0604030504040204" pitchFamily="34" charset="0"/>
              </a:endParaRPr>
            </a:p>
            <a:p>
              <a:pPr marL="0" lvl="1">
                <a:lnSpc>
                  <a:spcPct val="150000"/>
                </a:lnSpc>
              </a:pPr>
              <a:r>
                <a:rPr lang="en-US" sz="750">
                  <a:solidFill>
                    <a:schemeClr val="bg1"/>
                  </a:solidFill>
                  <a:latin typeface="Merriweather"/>
                  <a:ea typeface="Verdana" panose="020B0604030504040204" pitchFamily="34" charset="0"/>
                  <a:cs typeface="Verdana" panose="020B0604030504040204" pitchFamily="34" charset="0"/>
                </a:rPr>
                <a:t>E: info@fscluster.org</a:t>
              </a:r>
            </a:p>
            <a:p>
              <a:pPr marL="0" lvl="1">
                <a:lnSpc>
                  <a:spcPct val="150000"/>
                </a:lnSpc>
              </a:pPr>
              <a:r>
                <a:rPr lang="en-US" sz="750">
                  <a:solidFill>
                    <a:schemeClr val="bg1"/>
                  </a:solidFill>
                  <a:latin typeface="Merriweather"/>
                  <a:ea typeface="Verdana" panose="020B0604030504040204" pitchFamily="34" charset="0"/>
                  <a:cs typeface="Verdana" panose="020B0604030504040204" pitchFamily="34" charset="0"/>
                </a:rPr>
                <a:t>       @</a:t>
              </a:r>
              <a:r>
                <a:rPr lang="en-US" sz="750" err="1">
                  <a:solidFill>
                    <a:schemeClr val="bg1"/>
                  </a:solidFill>
                  <a:latin typeface="Merriweather"/>
                  <a:ea typeface="Verdana" panose="020B0604030504040204" pitchFamily="34" charset="0"/>
                  <a:cs typeface="Verdana" panose="020B0604030504040204" pitchFamily="34" charset="0"/>
                </a:rPr>
                <a:t>FSCluster</a:t>
              </a:r>
              <a:endParaRPr lang="en-US" sz="750">
                <a:solidFill>
                  <a:schemeClr val="bg1"/>
                </a:solidFill>
                <a:latin typeface="Merriweather"/>
                <a:ea typeface="Verdana" panose="020B0604030504040204" pitchFamily="34" charset="0"/>
                <a:cs typeface="Verdana" panose="020B0604030504040204" pitchFamily="34" charset="0"/>
              </a:endParaRPr>
            </a:p>
            <a:p>
              <a:pPr marL="0" lvl="1">
                <a:lnSpc>
                  <a:spcPct val="150000"/>
                </a:lnSpc>
              </a:pPr>
              <a:r>
                <a:rPr lang="en-US" sz="750">
                  <a:solidFill>
                    <a:schemeClr val="bg1"/>
                  </a:solidFill>
                  <a:latin typeface="Merriweather"/>
                  <a:ea typeface="Verdana" panose="020B0604030504040204" pitchFamily="34" charset="0"/>
                  <a:cs typeface="Verdana" panose="020B0604030504040204" pitchFamily="34" charset="0"/>
                </a:rPr>
                <a:t>       </a:t>
              </a:r>
              <a:r>
                <a:rPr lang="en-US" sz="750" err="1">
                  <a:solidFill>
                    <a:schemeClr val="bg1"/>
                  </a:solidFill>
                  <a:latin typeface="Merriweather"/>
                  <a:ea typeface="Verdana" panose="020B0604030504040204" pitchFamily="34" charset="0"/>
                  <a:cs typeface="Verdana" panose="020B0604030504040204" pitchFamily="34" charset="0"/>
                </a:rPr>
                <a:t>Youtube</a:t>
              </a:r>
              <a:endParaRPr lang="en-US" sz="750">
                <a:solidFill>
                  <a:schemeClr val="bg1"/>
                </a:solidFill>
                <a:latin typeface="Merriweather"/>
                <a:ea typeface="Verdana" panose="020B0604030504040204" pitchFamily="34" charset="0"/>
                <a:cs typeface="Verdana" panose="020B0604030504040204" pitchFamily="34" charset="0"/>
              </a:endParaRPr>
            </a:p>
          </p:txBody>
        </p:sp>
        <p:pic>
          <p:nvPicPr>
            <p:cNvPr id="7" name="Picture 6" descr="youtube1600.png">
              <a:extLst>
                <a:ext uri="{FF2B5EF4-FFF2-40B4-BE49-F238E27FC236}">
                  <a16:creationId xmlns:a16="http://schemas.microsoft.com/office/drawing/2014/main" id="{A335141C-6A78-420A-87F0-FAFEFD263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1" y="4714627"/>
              <a:ext cx="298209" cy="298209"/>
            </a:xfrm>
            <a:prstGeom prst="rect">
              <a:avLst/>
            </a:prstGeom>
          </p:spPr>
        </p:pic>
        <p:pic>
          <p:nvPicPr>
            <p:cNvPr id="8" name="Picture 7" descr="twitter_logo.png">
              <a:extLst>
                <a:ext uri="{FF2B5EF4-FFF2-40B4-BE49-F238E27FC236}">
                  <a16:creationId xmlns:a16="http://schemas.microsoft.com/office/drawing/2014/main" id="{CB0E917E-6375-45E7-B37F-3F36DA12E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06" y="4507059"/>
              <a:ext cx="234106" cy="202314"/>
            </a:xfrm>
            <a:prstGeom prst="rect">
              <a:avLst/>
            </a:prstGeom>
          </p:spPr>
        </p:pic>
        <p:sp>
          <p:nvSpPr>
            <p:cNvPr id="9" name="Rectangle 8">
              <a:hlinkClick r:id="rId4"/>
              <a:extLst>
                <a:ext uri="{FF2B5EF4-FFF2-40B4-BE49-F238E27FC236}">
                  <a16:creationId xmlns:a16="http://schemas.microsoft.com/office/drawing/2014/main" id="{EF366D9D-FF35-4428-BBFF-91E3714FCFE7}"/>
                </a:ext>
              </a:extLst>
            </p:cNvPr>
            <p:cNvSpPr/>
            <p:nvPr/>
          </p:nvSpPr>
          <p:spPr>
            <a:xfrm>
              <a:off x="0" y="4057478"/>
              <a:ext cx="1505971" cy="2247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0" name="Rectangle 9">
              <a:hlinkClick r:id="rId5"/>
              <a:extLst>
                <a:ext uri="{FF2B5EF4-FFF2-40B4-BE49-F238E27FC236}">
                  <a16:creationId xmlns:a16="http://schemas.microsoft.com/office/drawing/2014/main" id="{F2984A0E-8D97-4737-A4A8-8EA6A2B22197}"/>
                </a:ext>
              </a:extLst>
            </p:cNvPr>
            <p:cNvSpPr/>
            <p:nvPr/>
          </p:nvSpPr>
          <p:spPr>
            <a:xfrm>
              <a:off x="0" y="4282269"/>
              <a:ext cx="1505971" cy="1910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1" name="Rectangle 10">
              <a:hlinkClick r:id="rId6"/>
              <a:extLst>
                <a:ext uri="{FF2B5EF4-FFF2-40B4-BE49-F238E27FC236}">
                  <a16:creationId xmlns:a16="http://schemas.microsoft.com/office/drawing/2014/main" id="{3A4ECBB8-66B3-44E6-9161-00F51AE8DB92}"/>
                </a:ext>
              </a:extLst>
            </p:cNvPr>
            <p:cNvSpPr/>
            <p:nvPr/>
          </p:nvSpPr>
          <p:spPr>
            <a:xfrm>
              <a:off x="0" y="4513346"/>
              <a:ext cx="1505971" cy="1910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12" name="Rectangle 11">
              <a:hlinkClick r:id="rId7"/>
              <a:extLst>
                <a:ext uri="{FF2B5EF4-FFF2-40B4-BE49-F238E27FC236}">
                  <a16:creationId xmlns:a16="http://schemas.microsoft.com/office/drawing/2014/main" id="{D02D851D-E11E-480C-9205-1A779598E93D}"/>
                </a:ext>
              </a:extLst>
            </p:cNvPr>
            <p:cNvSpPr/>
            <p:nvPr/>
          </p:nvSpPr>
          <p:spPr>
            <a:xfrm>
              <a:off x="0" y="4755663"/>
              <a:ext cx="1505971" cy="1910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grpSp>
    </p:spTree>
    <p:extLst>
      <p:ext uri="{BB962C8B-B14F-4D97-AF65-F5344CB8AC3E}">
        <p14:creationId xmlns:p14="http://schemas.microsoft.com/office/powerpoint/2010/main" val="172649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913" y="3514936"/>
            <a:ext cx="1081897" cy="11795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839" y="3473119"/>
            <a:ext cx="765156" cy="115785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5" y="3543341"/>
            <a:ext cx="833081" cy="10876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667" y="3466769"/>
            <a:ext cx="855105" cy="120865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708" y="3479471"/>
            <a:ext cx="2713940" cy="1241288"/>
          </a:xfrm>
          <a:prstGeom prst="rect">
            <a:avLst/>
          </a:prstGeom>
        </p:spPr>
      </p:pic>
      <p:sp>
        <p:nvSpPr>
          <p:cNvPr id="10" name="Rectangle 9"/>
          <p:cNvSpPr/>
          <p:nvPr/>
        </p:nvSpPr>
        <p:spPr>
          <a:xfrm>
            <a:off x="-5991" y="137169"/>
            <a:ext cx="4587398" cy="61718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p:cNvSpPr txBox="1">
            <a:spLocks/>
          </p:cNvSpPr>
          <p:nvPr/>
        </p:nvSpPr>
        <p:spPr>
          <a:xfrm>
            <a:off x="36905" y="140042"/>
            <a:ext cx="4544503" cy="659135"/>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srgbClr val="FFFFFF"/>
                </a:solidFill>
                <a:latin typeface="Verdana"/>
                <a:cs typeface="Verdana"/>
              </a:rPr>
              <a:t>Food Security Clusters and Coordination Overview </a:t>
            </a:r>
            <a:r>
              <a:rPr lang="en-US" sz="1000" b="0">
                <a:solidFill>
                  <a:srgbClr val="FFFFFF"/>
                </a:solidFill>
                <a:latin typeface="Verdana"/>
                <a:cs typeface="Verdana"/>
              </a:rPr>
              <a:t>(last updated Jun 18)</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97" y="4597431"/>
            <a:ext cx="1333040" cy="143466"/>
          </a:xfrm>
          <a:prstGeom prst="rect">
            <a:avLst/>
          </a:prstGeom>
        </p:spPr>
      </p:pic>
      <p:pic>
        <p:nvPicPr>
          <p:cNvPr id="17" name="Picture 16" descr="overview.png"/>
          <p:cNvPicPr>
            <a:picLocks noChangeAspect="1"/>
          </p:cNvPicPr>
          <p:nvPr/>
        </p:nvPicPr>
        <p:blipFill rotWithShape="1">
          <a:blip r:embed="rId9">
            <a:extLst>
              <a:ext uri="{28A0092B-C50C-407E-A947-70E740481C1C}">
                <a14:useLocalDpi xmlns:a14="http://schemas.microsoft.com/office/drawing/2010/main" val="0"/>
              </a:ext>
            </a:extLst>
          </a:blip>
          <a:srcRect l="3486" r="17210" b="30293"/>
          <a:stretch/>
        </p:blipFill>
        <p:spPr>
          <a:xfrm>
            <a:off x="-14143" y="705512"/>
            <a:ext cx="6808272" cy="2737089"/>
          </a:xfrm>
          <a:prstGeom prst="rect">
            <a:avLst/>
          </a:prstGeom>
        </p:spPr>
      </p:pic>
    </p:spTree>
    <p:extLst>
      <p:ext uri="{BB962C8B-B14F-4D97-AF65-F5344CB8AC3E}">
        <p14:creationId xmlns:p14="http://schemas.microsoft.com/office/powerpoint/2010/main" val="201268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91" y="137169"/>
            <a:ext cx="4587398" cy="61718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p:cNvSpPr txBox="1">
            <a:spLocks/>
          </p:cNvSpPr>
          <p:nvPr/>
        </p:nvSpPr>
        <p:spPr>
          <a:xfrm>
            <a:off x="36905" y="140042"/>
            <a:ext cx="4544503" cy="659135"/>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600">
                <a:solidFill>
                  <a:srgbClr val="FFFFFF"/>
                </a:solidFill>
                <a:latin typeface="Verdana"/>
                <a:cs typeface="Verdana"/>
              </a:rPr>
              <a:t>Food Security Clusters and Coordination Overview </a:t>
            </a:r>
            <a:r>
              <a:rPr lang="en-US" sz="1000" b="0">
                <a:solidFill>
                  <a:srgbClr val="FFFFFF"/>
                </a:solidFill>
                <a:latin typeface="Verdana"/>
                <a:cs typeface="Verdana"/>
              </a:rPr>
              <a:t>(last updated May 2019)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440" y="3606988"/>
            <a:ext cx="2724323" cy="11035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27" y="3629848"/>
            <a:ext cx="718426" cy="9163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2844" y="3612226"/>
            <a:ext cx="780896" cy="9574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7766" y="3642705"/>
            <a:ext cx="897609" cy="95744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694" y="3578999"/>
            <a:ext cx="753085" cy="98802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1" y="4602480"/>
            <a:ext cx="1350241" cy="129554"/>
          </a:xfrm>
          <a:prstGeom prst="rect">
            <a:avLst/>
          </a:prstGeom>
        </p:spPr>
      </p:pic>
      <p:pic>
        <p:nvPicPr>
          <p:cNvPr id="4" name="Picture 3" descr="A close up of a map&#10;&#10;Description generated with very high confidence"/>
          <p:cNvPicPr>
            <a:picLocks noChangeAspect="1"/>
          </p:cNvPicPr>
          <p:nvPr/>
        </p:nvPicPr>
        <p:blipFill>
          <a:blip r:embed="rId9"/>
          <a:stretch>
            <a:fillRect/>
          </a:stretch>
        </p:blipFill>
        <p:spPr>
          <a:xfrm>
            <a:off x="-5991" y="775456"/>
            <a:ext cx="6825536" cy="2868177"/>
          </a:xfrm>
          <a:prstGeom prst="rect">
            <a:avLst/>
          </a:prstGeom>
        </p:spPr>
      </p:pic>
    </p:spTree>
    <p:extLst>
      <p:ext uri="{BB962C8B-B14F-4D97-AF65-F5344CB8AC3E}">
        <p14:creationId xmlns:p14="http://schemas.microsoft.com/office/powerpoint/2010/main" val="115811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A7AD2C-5718-490A-AEE6-5A56B9CE59E2}"/>
              </a:ext>
            </a:extLst>
          </p:cNvPr>
          <p:cNvSpPr/>
          <p:nvPr/>
        </p:nvSpPr>
        <p:spPr>
          <a:xfrm>
            <a:off x="0" y="161726"/>
            <a:ext cx="5592894" cy="39538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8D9E125-75CF-4C2A-A8EB-2C3771509D12}"/>
              </a:ext>
            </a:extLst>
          </p:cNvPr>
          <p:cNvSpPr>
            <a:spLocks noGrp="1"/>
          </p:cNvSpPr>
          <p:nvPr>
            <p:ph type="title" idx="4294967295"/>
          </p:nvPr>
        </p:nvSpPr>
        <p:spPr>
          <a:xfrm>
            <a:off x="2" y="244271"/>
            <a:ext cx="5821363" cy="246062"/>
          </a:xfrm>
        </p:spPr>
        <p:txBody>
          <a:bodyPr>
            <a:noAutofit/>
          </a:bodyPr>
          <a:lstStyle/>
          <a:p>
            <a:r>
              <a:rPr lang="en-GB" sz="1350" dirty="0">
                <a:solidFill>
                  <a:schemeClr val="bg1"/>
                </a:solidFill>
                <a:latin typeface="Verdana"/>
                <a:cs typeface="Verdana"/>
              </a:rPr>
              <a:t>Global IPC Map (December 2018 - May 2019)</a:t>
            </a:r>
          </a:p>
        </p:txBody>
      </p:sp>
      <p:pic>
        <p:nvPicPr>
          <p:cNvPr id="3" name="Picture 2" descr="A close up of a map&#10;&#10;Description generated with very high confidence"/>
          <p:cNvPicPr>
            <a:picLocks noChangeAspect="1"/>
          </p:cNvPicPr>
          <p:nvPr/>
        </p:nvPicPr>
        <p:blipFill rotWithShape="1">
          <a:blip r:embed="rId3"/>
          <a:srcRect t="7208" r="6386"/>
          <a:stretch/>
        </p:blipFill>
        <p:spPr>
          <a:xfrm>
            <a:off x="286311" y="740875"/>
            <a:ext cx="6235406" cy="3948152"/>
          </a:xfrm>
          <a:prstGeom prst="rect">
            <a:avLst/>
          </a:prstGeom>
        </p:spPr>
      </p:pic>
    </p:spTree>
    <p:extLst>
      <p:ext uri="{BB962C8B-B14F-4D97-AF65-F5344CB8AC3E}">
        <p14:creationId xmlns:p14="http://schemas.microsoft.com/office/powerpoint/2010/main" val="120911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84D30F-37FF-4282-A7A7-B79C9AB5BE23}"/>
              </a:ext>
            </a:extLst>
          </p:cNvPr>
          <p:cNvPicPr/>
          <p:nvPr/>
        </p:nvPicPr>
        <p:blipFill rotWithShape="1">
          <a:blip r:embed="rId3">
            <a:extLst>
              <a:ext uri="{28A0092B-C50C-407E-A947-70E740481C1C}">
                <a14:useLocalDpi xmlns:a14="http://schemas.microsoft.com/office/drawing/2010/main" val="0"/>
              </a:ext>
            </a:extLst>
          </a:blip>
          <a:srcRect t="347" b="1049"/>
          <a:stretch/>
        </p:blipFill>
        <p:spPr>
          <a:xfrm>
            <a:off x="-132079" y="0"/>
            <a:ext cx="7658466" cy="5143500"/>
          </a:xfrm>
          <a:prstGeom prst="rect">
            <a:avLst/>
          </a:prstGeom>
        </p:spPr>
      </p:pic>
      <p:sp>
        <p:nvSpPr>
          <p:cNvPr id="6" name="Rectangle 5"/>
          <p:cNvSpPr/>
          <p:nvPr/>
        </p:nvSpPr>
        <p:spPr>
          <a:xfrm>
            <a:off x="372780" y="1090682"/>
            <a:ext cx="2262472" cy="4052821"/>
          </a:xfrm>
          <a:prstGeom prst="rect">
            <a:avLst/>
          </a:prstGeom>
          <a:solidFill>
            <a:schemeClr val="accent2">
              <a:alpha val="7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endParaRPr lang="en-US" sz="2100" b="1">
              <a:solidFill>
                <a:schemeClr val="accent1"/>
              </a:solidFill>
              <a:latin typeface="Raleway"/>
              <a:cs typeface="Raleway"/>
            </a:endParaRPr>
          </a:p>
          <a:p>
            <a:pPr lvl="1">
              <a:lnSpc>
                <a:spcPct val="140000"/>
              </a:lnSpc>
            </a:pPr>
            <a:endParaRPr lang="en-US" sz="300" b="1">
              <a:latin typeface="Raleway"/>
              <a:cs typeface="Raleway"/>
            </a:endParaRPr>
          </a:p>
        </p:txBody>
      </p:sp>
      <p:sp>
        <p:nvSpPr>
          <p:cNvPr id="8" name="Rectangle 7"/>
          <p:cNvSpPr/>
          <p:nvPr/>
        </p:nvSpPr>
        <p:spPr>
          <a:xfrm>
            <a:off x="372780" y="1374546"/>
            <a:ext cx="2441542" cy="1446550"/>
          </a:xfrm>
          <a:prstGeom prst="rect">
            <a:avLst/>
          </a:prstGeom>
        </p:spPr>
        <p:txBody>
          <a:bodyPr wrap="square">
            <a:spAutoFit/>
          </a:bodyPr>
          <a:lstStyle/>
          <a:p>
            <a:pPr marL="0" lvl="1"/>
            <a:r>
              <a:rPr lang="en-US" sz="2200">
                <a:solidFill>
                  <a:srgbClr val="FFFFFF"/>
                </a:solidFill>
                <a:latin typeface="Verdana"/>
                <a:cs typeface="Verdana"/>
              </a:rPr>
              <a:t>Achievements against </a:t>
            </a:r>
            <a:r>
              <a:rPr lang="en-US" sz="2200" err="1">
                <a:solidFill>
                  <a:srgbClr val="FFFFFF"/>
                </a:solidFill>
                <a:latin typeface="Verdana"/>
                <a:cs typeface="Verdana"/>
              </a:rPr>
              <a:t>gFSC</a:t>
            </a:r>
            <a:r>
              <a:rPr lang="en-US" sz="2200">
                <a:solidFill>
                  <a:srgbClr val="FFFFFF"/>
                </a:solidFill>
                <a:latin typeface="Verdana"/>
                <a:cs typeface="Verdana"/>
              </a:rPr>
              <a:t> work plan </a:t>
            </a:r>
          </a:p>
          <a:p>
            <a:pPr marL="0" lvl="1"/>
            <a:r>
              <a:rPr lang="en-US" sz="2200">
                <a:solidFill>
                  <a:srgbClr val="FFFFFF"/>
                </a:solidFill>
                <a:latin typeface="Verdana"/>
                <a:cs typeface="Verdana"/>
              </a:rPr>
              <a:t>objectives</a:t>
            </a:r>
          </a:p>
        </p:txBody>
      </p:sp>
    </p:spTree>
    <p:extLst>
      <p:ext uri="{BB962C8B-B14F-4D97-AF65-F5344CB8AC3E}">
        <p14:creationId xmlns:p14="http://schemas.microsoft.com/office/powerpoint/2010/main" val="187355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2">
            <a:extLst>
              <a:ext uri="{28A0092B-C50C-407E-A947-70E740481C1C}">
                <a14:useLocalDpi xmlns:a14="http://schemas.microsoft.com/office/drawing/2010/main" val="0"/>
              </a:ext>
            </a:extLst>
          </a:blip>
          <a:srcRect l="107" t="29757" r="-107" b="686"/>
          <a:stretch/>
        </p:blipFill>
        <p:spPr>
          <a:xfrm>
            <a:off x="0" y="-18657"/>
            <a:ext cx="6858000" cy="2897480"/>
          </a:xfrm>
          <a:prstGeom prst="rect">
            <a:avLst/>
          </a:prstGeom>
        </p:spPr>
      </p:pic>
      <p:sp>
        <p:nvSpPr>
          <p:cNvPr id="23" name="Rectangle 22"/>
          <p:cNvSpPr/>
          <p:nvPr/>
        </p:nvSpPr>
        <p:spPr>
          <a:xfrm>
            <a:off x="1" y="4049740"/>
            <a:ext cx="1766974" cy="553998"/>
          </a:xfrm>
          <a:prstGeom prst="rect">
            <a:avLst/>
          </a:prstGeom>
        </p:spPr>
        <p:txBody>
          <a:bodyPr wrap="square">
            <a:spAutoFit/>
          </a:bodyPr>
          <a:lstStyle/>
          <a:p>
            <a:pPr algn="ctr"/>
            <a:r>
              <a:rPr lang="en-US" sz="1000" b="1">
                <a:latin typeface="Verdana"/>
                <a:cs typeface="Verdana"/>
              </a:rPr>
              <a:t>Effective food security coordination at country level</a:t>
            </a:r>
          </a:p>
        </p:txBody>
      </p:sp>
      <p:sp>
        <p:nvSpPr>
          <p:cNvPr id="29" name="Rectangle 28"/>
          <p:cNvSpPr/>
          <p:nvPr/>
        </p:nvSpPr>
        <p:spPr>
          <a:xfrm>
            <a:off x="3288780" y="3982321"/>
            <a:ext cx="1841202" cy="648896"/>
          </a:xfrm>
          <a:prstGeom prst="rect">
            <a:avLst/>
          </a:prstGeom>
        </p:spPr>
        <p:txBody>
          <a:bodyPr wrap="square">
            <a:spAutoFit/>
          </a:bodyPr>
          <a:lstStyle/>
          <a:p>
            <a:pPr algn="ctr">
              <a:lnSpc>
                <a:spcPct val="90000"/>
              </a:lnSpc>
            </a:pPr>
            <a:r>
              <a:rPr lang="en-US" sz="1000" b="1">
                <a:latin typeface="Verdana"/>
                <a:cs typeface="Verdana"/>
              </a:rPr>
              <a:t>Advocacy, communication, resource mobilization, humanitarian systems</a:t>
            </a:r>
          </a:p>
        </p:txBody>
      </p:sp>
      <p:sp>
        <p:nvSpPr>
          <p:cNvPr id="31" name="Rectangle 30"/>
          <p:cNvSpPr/>
          <p:nvPr/>
        </p:nvSpPr>
        <p:spPr>
          <a:xfrm>
            <a:off x="1701052" y="4017061"/>
            <a:ext cx="1509933" cy="707886"/>
          </a:xfrm>
          <a:prstGeom prst="rect">
            <a:avLst/>
          </a:prstGeom>
        </p:spPr>
        <p:txBody>
          <a:bodyPr wrap="square">
            <a:spAutoFit/>
          </a:bodyPr>
          <a:lstStyle/>
          <a:p>
            <a:pPr algn="ctr"/>
            <a:r>
              <a:rPr lang="en-US" sz="1000" b="1">
                <a:latin typeface="Verdana"/>
                <a:cs typeface="Verdana"/>
              </a:rPr>
              <a:t>Partnerships and collaborative initiatives at global level</a:t>
            </a:r>
          </a:p>
        </p:txBody>
      </p:sp>
      <p:sp>
        <p:nvSpPr>
          <p:cNvPr id="33" name="Rectangle 32"/>
          <p:cNvSpPr/>
          <p:nvPr/>
        </p:nvSpPr>
        <p:spPr>
          <a:xfrm>
            <a:off x="5186391" y="4127718"/>
            <a:ext cx="1596619" cy="400110"/>
          </a:xfrm>
          <a:prstGeom prst="rect">
            <a:avLst/>
          </a:prstGeom>
        </p:spPr>
        <p:txBody>
          <a:bodyPr wrap="square">
            <a:spAutoFit/>
          </a:bodyPr>
          <a:lstStyle/>
          <a:p>
            <a:pPr algn="ctr"/>
            <a:r>
              <a:rPr lang="en-US" sz="1000" b="1">
                <a:latin typeface="Verdana"/>
                <a:cs typeface="Verdana"/>
              </a:rPr>
              <a:t>Programmatic coordination action</a:t>
            </a:r>
          </a:p>
        </p:txBody>
      </p:sp>
      <p:sp>
        <p:nvSpPr>
          <p:cNvPr id="24" name="Rectangle 23"/>
          <p:cNvSpPr/>
          <p:nvPr/>
        </p:nvSpPr>
        <p:spPr>
          <a:xfrm>
            <a:off x="1" y="232304"/>
            <a:ext cx="4051904" cy="393827"/>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2"/>
          <p:cNvSpPr txBox="1">
            <a:spLocks/>
          </p:cNvSpPr>
          <p:nvPr/>
        </p:nvSpPr>
        <p:spPr>
          <a:xfrm>
            <a:off x="161160" y="232300"/>
            <a:ext cx="3890746" cy="329764"/>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sz="1800">
                <a:solidFill>
                  <a:srgbClr val="FFFFFF"/>
                </a:solidFill>
                <a:latin typeface="Verdana"/>
                <a:cs typeface="Verdana"/>
              </a:rPr>
              <a:t>How do we work to deliver?</a:t>
            </a:r>
          </a:p>
        </p:txBody>
      </p:sp>
      <p:sp>
        <p:nvSpPr>
          <p:cNvPr id="26" name="TextBox 25"/>
          <p:cNvSpPr txBox="1"/>
          <p:nvPr/>
        </p:nvSpPr>
        <p:spPr>
          <a:xfrm>
            <a:off x="239002" y="2983412"/>
            <a:ext cx="3495948" cy="297517"/>
          </a:xfrm>
          <a:prstGeom prst="rect">
            <a:avLst/>
          </a:prstGeom>
          <a:noFill/>
        </p:spPr>
        <p:txBody>
          <a:bodyPr wrap="none" rtlCol="0">
            <a:spAutoFit/>
          </a:bodyPr>
          <a:lstStyle/>
          <a:p>
            <a:pPr algn="ctr"/>
            <a:r>
              <a:rPr lang="en-US" sz="2000" b="1" baseline="30000">
                <a:latin typeface="Verdana"/>
                <a:cs typeface="Verdana"/>
              </a:rPr>
              <a:t>gFSC STRATEGIC PLAN 2017-2019</a:t>
            </a:r>
          </a:p>
        </p:txBody>
      </p:sp>
      <p:pic>
        <p:nvPicPr>
          <p:cNvPr id="27" name="Picture 26"/>
          <p:cNvPicPr>
            <a:picLocks noChangeAspect="1"/>
          </p:cNvPicPr>
          <p:nvPr/>
        </p:nvPicPr>
        <p:blipFill rotWithShape="1">
          <a:blip r:embed="rId3"/>
          <a:srcRect l="16914" r="18281" b="38606"/>
          <a:stretch/>
        </p:blipFill>
        <p:spPr>
          <a:xfrm>
            <a:off x="314880" y="3122213"/>
            <a:ext cx="1225710" cy="927528"/>
          </a:xfrm>
          <a:prstGeom prst="rect">
            <a:avLst/>
          </a:prstGeom>
        </p:spPr>
      </p:pic>
      <p:pic>
        <p:nvPicPr>
          <p:cNvPr id="34" name="Picture 33"/>
          <p:cNvPicPr>
            <a:picLocks noChangeAspect="1"/>
          </p:cNvPicPr>
          <p:nvPr/>
        </p:nvPicPr>
        <p:blipFill rotWithShape="1">
          <a:blip r:embed="rId4"/>
          <a:srcRect l="14145" r="23524" b="39265"/>
          <a:stretch/>
        </p:blipFill>
        <p:spPr>
          <a:xfrm>
            <a:off x="1890418" y="3132171"/>
            <a:ext cx="1171723" cy="917573"/>
          </a:xfrm>
          <a:prstGeom prst="rect">
            <a:avLst/>
          </a:prstGeom>
        </p:spPr>
      </p:pic>
      <p:pic>
        <p:nvPicPr>
          <p:cNvPr id="35" name="Picture 34"/>
          <p:cNvPicPr>
            <a:picLocks noChangeAspect="1"/>
          </p:cNvPicPr>
          <p:nvPr/>
        </p:nvPicPr>
        <p:blipFill rotWithShape="1">
          <a:blip r:embed="rId5"/>
          <a:srcRect l="16311" r="21187" b="37604"/>
          <a:stretch/>
        </p:blipFill>
        <p:spPr>
          <a:xfrm>
            <a:off x="3526084" y="3122950"/>
            <a:ext cx="1290242" cy="942666"/>
          </a:xfrm>
          <a:prstGeom prst="rect">
            <a:avLst/>
          </a:prstGeom>
        </p:spPr>
      </p:pic>
      <p:pic>
        <p:nvPicPr>
          <p:cNvPr id="36" name="Picture 35"/>
          <p:cNvPicPr>
            <a:picLocks noChangeAspect="1"/>
          </p:cNvPicPr>
          <p:nvPr/>
        </p:nvPicPr>
        <p:blipFill rotWithShape="1">
          <a:blip r:embed="rId6"/>
          <a:srcRect b="36505"/>
          <a:stretch/>
        </p:blipFill>
        <p:spPr>
          <a:xfrm>
            <a:off x="5129983" y="3132167"/>
            <a:ext cx="1741437" cy="959278"/>
          </a:xfrm>
          <a:prstGeom prst="rect">
            <a:avLst/>
          </a:prstGeom>
        </p:spPr>
      </p:pic>
    </p:spTree>
    <p:extLst>
      <p:ext uri="{BB962C8B-B14F-4D97-AF65-F5344CB8AC3E}">
        <p14:creationId xmlns:p14="http://schemas.microsoft.com/office/powerpoint/2010/main" val="195441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99440"/>
            <a:ext cx="5547360" cy="995680"/>
          </a:xfrm>
          <a:prstGeom prst="rect">
            <a:avLst/>
          </a:prstGeom>
          <a:solidFill>
            <a:srgbClr val="12829F">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92002" y="2776527"/>
            <a:ext cx="5547360" cy="1600438"/>
          </a:xfrm>
          <a:prstGeom prst="rect">
            <a:avLst/>
          </a:prstGeom>
          <a:noFill/>
        </p:spPr>
        <p:txBody>
          <a:bodyPr wrap="square" rtlCol="0">
            <a:spAutoFit/>
          </a:bodyPr>
          <a:lstStyle/>
          <a:p>
            <a:pPr marL="285750" indent="-285750">
              <a:buFont typeface="Arial"/>
              <a:buChar char="•"/>
            </a:pPr>
            <a:r>
              <a:rPr lang="en-US" sz="1400">
                <a:solidFill>
                  <a:srgbClr val="03181C"/>
                </a:solidFill>
                <a:latin typeface="Verdana"/>
                <a:cs typeface="Verdana"/>
              </a:rPr>
              <a:t>Country Clusters Backstopping and Surge Support </a:t>
            </a:r>
          </a:p>
          <a:p>
            <a:pPr marL="285750" indent="-285750">
              <a:buFont typeface="Arial"/>
              <a:buChar char="•"/>
            </a:pPr>
            <a:r>
              <a:rPr lang="en-US" sz="1400">
                <a:solidFill>
                  <a:srgbClr val="03181C"/>
                </a:solidFill>
                <a:latin typeface="Verdana"/>
                <a:ea typeface="Roboto Light" panose="02000000000000000000" pitchFamily="2" charset="0"/>
                <a:cs typeface="Verdana"/>
              </a:rPr>
              <a:t>IM systems</a:t>
            </a:r>
          </a:p>
          <a:p>
            <a:pPr marL="285750" indent="-285750">
              <a:buFont typeface="Arial" panose="020B0604020202020204" pitchFamily="34" charset="0"/>
              <a:buChar char="•"/>
            </a:pPr>
            <a:r>
              <a:rPr lang="en-US" sz="1400">
                <a:solidFill>
                  <a:srgbClr val="03181C"/>
                </a:solidFill>
                <a:latin typeface="Verdana"/>
                <a:cs typeface="Verdana"/>
              </a:rPr>
              <a:t>Trainings</a:t>
            </a:r>
          </a:p>
          <a:p>
            <a:pPr marL="285750" indent="-285750">
              <a:buFont typeface="Arial" panose="020B0604020202020204" pitchFamily="34" charset="0"/>
              <a:buChar char="•"/>
            </a:pPr>
            <a:r>
              <a:rPr lang="en-US" sz="1400">
                <a:solidFill>
                  <a:srgbClr val="03181C"/>
                </a:solidFill>
                <a:latin typeface="Verdana"/>
                <a:ea typeface="Roboto Light" panose="02000000000000000000" pitchFamily="2" charset="0"/>
                <a:cs typeface="Verdana"/>
              </a:rPr>
              <a:t>Support to country cluster </a:t>
            </a:r>
          </a:p>
          <a:p>
            <a:pPr marL="285750" indent="-285750">
              <a:buFont typeface="Arial" panose="020B0604020202020204" pitchFamily="34" charset="0"/>
              <a:buChar char="•"/>
            </a:pPr>
            <a:r>
              <a:rPr lang="en-US" sz="1400">
                <a:solidFill>
                  <a:srgbClr val="03181C"/>
                </a:solidFill>
                <a:latin typeface="Verdana"/>
                <a:cs typeface="Verdana"/>
              </a:rPr>
              <a:t>Partnership &amp; strategic meetings</a:t>
            </a:r>
          </a:p>
          <a:p>
            <a:pPr marL="285750" indent="-285750">
              <a:buFont typeface="Arial" panose="020B0604020202020204" pitchFamily="34" charset="0"/>
              <a:buChar char="•"/>
            </a:pPr>
            <a:r>
              <a:rPr lang="en-US" sz="1400">
                <a:solidFill>
                  <a:srgbClr val="03181C"/>
                </a:solidFill>
                <a:latin typeface="Verdana"/>
                <a:cs typeface="Verdana"/>
              </a:rPr>
              <a:t>Effective Food Security Country Coordination</a:t>
            </a:r>
          </a:p>
          <a:p>
            <a:pPr marL="285750" indent="-285750">
              <a:buFont typeface="Arial" panose="020B0604020202020204" pitchFamily="34" charset="0"/>
              <a:buChar char="•"/>
            </a:pPr>
            <a:r>
              <a:rPr lang="en-US" sz="1400">
                <a:solidFill>
                  <a:srgbClr val="03181C"/>
                </a:solidFill>
                <a:latin typeface="Verdana"/>
                <a:ea typeface="Roboto Light" panose="02000000000000000000" pitchFamily="2" charset="0"/>
                <a:cs typeface="Verdana"/>
              </a:rPr>
              <a:t>Performance monitoring (CCPM)</a:t>
            </a:r>
          </a:p>
        </p:txBody>
      </p:sp>
      <p:sp>
        <p:nvSpPr>
          <p:cNvPr id="8" name="TextBox 7"/>
          <p:cNvSpPr txBox="1"/>
          <p:nvPr/>
        </p:nvSpPr>
        <p:spPr>
          <a:xfrm>
            <a:off x="592003" y="858700"/>
            <a:ext cx="3207344" cy="584776"/>
          </a:xfrm>
          <a:prstGeom prst="rect">
            <a:avLst/>
          </a:prstGeom>
          <a:noFill/>
        </p:spPr>
        <p:txBody>
          <a:bodyPr wrap="square" rtlCol="0">
            <a:spAutoFit/>
          </a:bodyPr>
          <a:lstStyle/>
          <a:p>
            <a:r>
              <a:rPr lang="en-US" sz="3200">
                <a:solidFill>
                  <a:schemeClr val="bg1"/>
                </a:solidFill>
                <a:latin typeface="Verdana"/>
                <a:cs typeface="Verdana"/>
              </a:rPr>
              <a:t>RESULT ONE</a:t>
            </a:r>
          </a:p>
        </p:txBody>
      </p:sp>
      <p:sp>
        <p:nvSpPr>
          <p:cNvPr id="10" name="TextBox 9"/>
          <p:cNvSpPr txBox="1"/>
          <p:nvPr/>
        </p:nvSpPr>
        <p:spPr>
          <a:xfrm>
            <a:off x="592001" y="1818640"/>
            <a:ext cx="4799286" cy="923330"/>
          </a:xfrm>
          <a:prstGeom prst="rect">
            <a:avLst/>
          </a:prstGeom>
          <a:noFill/>
        </p:spPr>
        <p:txBody>
          <a:bodyPr wrap="none" rtlCol="0">
            <a:spAutoFit/>
          </a:bodyPr>
          <a:lstStyle/>
          <a:p>
            <a:r>
              <a:rPr lang="en-US" b="1">
                <a:latin typeface="Verdana"/>
                <a:cs typeface="Verdana"/>
              </a:rPr>
              <a:t>Effective food security coordination </a:t>
            </a:r>
          </a:p>
          <a:p>
            <a:r>
              <a:rPr lang="en-US" b="1">
                <a:latin typeface="Verdana"/>
                <a:cs typeface="Verdana"/>
              </a:rPr>
              <a:t>at country level</a:t>
            </a:r>
          </a:p>
          <a:p>
            <a:endParaRPr lang="en-US" b="1">
              <a:latin typeface="Verdana"/>
              <a:cs typeface="Verdana"/>
            </a:endParaRPr>
          </a:p>
        </p:txBody>
      </p:sp>
    </p:spTree>
    <p:extLst>
      <p:ext uri="{BB962C8B-B14F-4D97-AF65-F5344CB8AC3E}">
        <p14:creationId xmlns:p14="http://schemas.microsoft.com/office/powerpoint/2010/main" val="202008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2EDE80F-A238-46FD-8BBB-23239C99F2A7}"/>
              </a:ext>
            </a:extLst>
          </p:cNvPr>
          <p:cNvSpPr/>
          <p:nvPr/>
        </p:nvSpPr>
        <p:spPr>
          <a:xfrm>
            <a:off x="-4368" y="134272"/>
            <a:ext cx="4449619" cy="544618"/>
          </a:xfrm>
          <a:prstGeom prst="rect">
            <a:avLst/>
          </a:prstGeom>
          <a:solidFill>
            <a:srgbClr val="0594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Merriweather"/>
            </a:endParaRPr>
          </a:p>
        </p:txBody>
      </p:sp>
      <p:sp>
        <p:nvSpPr>
          <p:cNvPr id="8" name="Title 2"/>
          <p:cNvSpPr txBox="1">
            <a:spLocks/>
          </p:cNvSpPr>
          <p:nvPr/>
        </p:nvSpPr>
        <p:spPr>
          <a:xfrm>
            <a:off x="92555" y="151180"/>
            <a:ext cx="4352696" cy="527710"/>
          </a:xfrm>
          <a:prstGeom prst="rect">
            <a:avLst/>
          </a:prstGeom>
        </p:spPr>
        <p:txBody>
          <a:bodyPr/>
          <a:lstStyle>
            <a:lvl1pPr algn="l" defTabSz="457200" rtl="0" eaLnBrk="1" latinLnBrk="0" hangingPunct="1">
              <a:spcBef>
                <a:spcPct val="0"/>
              </a:spcBef>
              <a:buNone/>
              <a:defRPr sz="1400" b="1" kern="1200">
                <a:solidFill>
                  <a:schemeClr val="tx1"/>
                </a:solidFill>
                <a:latin typeface="Merriweather Sans Bold"/>
                <a:ea typeface="+mj-ea"/>
                <a:cs typeface="Merriweather Sans Bold"/>
              </a:defRPr>
            </a:lvl1pPr>
          </a:lstStyle>
          <a:p>
            <a:r>
              <a:rPr lang="en-US">
                <a:solidFill>
                  <a:schemeClr val="bg1"/>
                </a:solidFill>
                <a:latin typeface="Verdana"/>
                <a:cs typeface="Verdana"/>
              </a:rPr>
              <a:t>Country Clusters Backstopping </a:t>
            </a:r>
          </a:p>
          <a:p>
            <a:r>
              <a:rPr lang="en-US">
                <a:solidFill>
                  <a:schemeClr val="bg1"/>
                </a:solidFill>
                <a:latin typeface="Verdana"/>
                <a:cs typeface="Verdana"/>
              </a:rPr>
              <a:t>and Surge Support (Dec 2018-May 2019) 2019)</a:t>
            </a:r>
          </a:p>
        </p:txBody>
      </p:sp>
      <p:sp>
        <p:nvSpPr>
          <p:cNvPr id="68" name="Rectangle 67"/>
          <p:cNvSpPr/>
          <p:nvPr/>
        </p:nvSpPr>
        <p:spPr>
          <a:xfrm>
            <a:off x="1143470" y="3950074"/>
            <a:ext cx="919608" cy="715227"/>
          </a:xfrm>
          <a:prstGeom prst="rect">
            <a:avLst/>
          </a:prstGeom>
          <a:solidFill>
            <a:srgbClr val="0594AF">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1021512" y="3942093"/>
            <a:ext cx="1112726" cy="769441"/>
          </a:xfrm>
          <a:prstGeom prst="rect">
            <a:avLst/>
          </a:prstGeom>
          <a:noFill/>
        </p:spPr>
        <p:txBody>
          <a:bodyPr wrap="square" rtlCol="0">
            <a:spAutoFit/>
          </a:bodyPr>
          <a:lstStyle/>
          <a:p>
            <a:pPr algn="ctr"/>
            <a:r>
              <a:rPr lang="en-US" sz="2400" dirty="0">
                <a:latin typeface="Arial Narrow"/>
                <a:cs typeface="Arial Narrow"/>
              </a:rPr>
              <a:t>118</a:t>
            </a:r>
          </a:p>
          <a:p>
            <a:pPr algn="ctr"/>
            <a:r>
              <a:rPr lang="en-US" sz="1000" dirty="0">
                <a:latin typeface="Arial Narrow"/>
                <a:cs typeface="Arial Narrow"/>
              </a:rPr>
              <a:t>DAYS of </a:t>
            </a:r>
            <a:r>
              <a:rPr lang="en-US" sz="1000" dirty="0" err="1">
                <a:latin typeface="Arial Narrow"/>
                <a:cs typeface="Arial Narrow"/>
              </a:rPr>
              <a:t>gST</a:t>
            </a:r>
            <a:r>
              <a:rPr lang="en-US" sz="1000" dirty="0">
                <a:latin typeface="Arial Narrow"/>
                <a:cs typeface="Arial Narrow"/>
              </a:rPr>
              <a:t> MISSIONS</a:t>
            </a:r>
          </a:p>
        </p:txBody>
      </p:sp>
      <p:sp>
        <p:nvSpPr>
          <p:cNvPr id="89" name="Rectangle 88"/>
          <p:cNvSpPr/>
          <p:nvPr/>
        </p:nvSpPr>
        <p:spPr>
          <a:xfrm>
            <a:off x="2170477" y="3948444"/>
            <a:ext cx="919608" cy="715227"/>
          </a:xfrm>
          <a:prstGeom prst="rect">
            <a:avLst/>
          </a:prstGeom>
          <a:solidFill>
            <a:srgbClr val="0594AF">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2145078" y="3940463"/>
            <a:ext cx="919608" cy="769441"/>
          </a:xfrm>
          <a:prstGeom prst="rect">
            <a:avLst/>
          </a:prstGeom>
          <a:noFill/>
        </p:spPr>
        <p:txBody>
          <a:bodyPr wrap="square" rtlCol="0">
            <a:spAutoFit/>
          </a:bodyPr>
          <a:lstStyle/>
          <a:p>
            <a:pPr algn="ctr"/>
            <a:r>
              <a:rPr lang="en-US" sz="2400">
                <a:latin typeface="Arial Narrow"/>
                <a:cs typeface="Arial Narrow"/>
              </a:rPr>
              <a:t>4</a:t>
            </a:r>
          </a:p>
          <a:p>
            <a:pPr algn="ctr"/>
            <a:r>
              <a:rPr lang="en-US" sz="1000">
                <a:latin typeface="Arial Narrow"/>
                <a:cs typeface="Arial Narrow"/>
              </a:rPr>
              <a:t>TRAININGS/</a:t>
            </a:r>
          </a:p>
          <a:p>
            <a:pPr algn="ctr"/>
            <a:r>
              <a:rPr lang="en-US" sz="1000">
                <a:latin typeface="Arial Narrow"/>
                <a:cs typeface="Arial Narrow"/>
              </a:rPr>
              <a:t>RETREATS</a:t>
            </a:r>
          </a:p>
        </p:txBody>
      </p:sp>
      <p:sp>
        <p:nvSpPr>
          <p:cNvPr id="46" name="Rectangle 45">
            <a:extLst>
              <a:ext uri="{FF2B5EF4-FFF2-40B4-BE49-F238E27FC236}">
                <a16:creationId xmlns:a16="http://schemas.microsoft.com/office/drawing/2014/main" id="{ED7058C2-70C2-A84A-81FB-D694E2CD9F01}"/>
              </a:ext>
            </a:extLst>
          </p:cNvPr>
          <p:cNvSpPr/>
          <p:nvPr/>
        </p:nvSpPr>
        <p:spPr>
          <a:xfrm>
            <a:off x="3186824" y="3958641"/>
            <a:ext cx="919608" cy="715227"/>
          </a:xfrm>
          <a:prstGeom prst="rect">
            <a:avLst/>
          </a:prstGeom>
          <a:solidFill>
            <a:srgbClr val="0594AF">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A8E29EE-2AFE-8D49-B2AD-2AEC269EE9BD}"/>
              </a:ext>
            </a:extLst>
          </p:cNvPr>
          <p:cNvSpPr/>
          <p:nvPr/>
        </p:nvSpPr>
        <p:spPr>
          <a:xfrm>
            <a:off x="4203059" y="3955024"/>
            <a:ext cx="919608" cy="718844"/>
          </a:xfrm>
          <a:prstGeom prst="rect">
            <a:avLst/>
          </a:prstGeom>
          <a:solidFill>
            <a:srgbClr val="0594AF">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268A04AD-6913-E345-9434-42C8FDB89F37}"/>
              </a:ext>
            </a:extLst>
          </p:cNvPr>
          <p:cNvSpPr txBox="1"/>
          <p:nvPr/>
        </p:nvSpPr>
        <p:spPr>
          <a:xfrm>
            <a:off x="4163041" y="3881548"/>
            <a:ext cx="916211" cy="830997"/>
          </a:xfrm>
          <a:prstGeom prst="rect">
            <a:avLst/>
          </a:prstGeom>
          <a:noFill/>
        </p:spPr>
        <p:txBody>
          <a:bodyPr wrap="square" rtlCol="0">
            <a:spAutoFit/>
          </a:bodyPr>
          <a:lstStyle/>
          <a:p>
            <a:pPr algn="ctr"/>
            <a:r>
              <a:rPr lang="en-US" sz="2400">
                <a:latin typeface="Arial Narrow"/>
                <a:cs typeface="Arial Narrow"/>
              </a:rPr>
              <a:t>11</a:t>
            </a:r>
          </a:p>
          <a:p>
            <a:pPr algn="ctr"/>
            <a:r>
              <a:rPr lang="en-US" sz="800">
                <a:latin typeface="Arial Narrow"/>
                <a:cs typeface="Arial Narrow"/>
              </a:rPr>
              <a:t>CLUSTER COORDINATORS DEPLOYED</a:t>
            </a:r>
          </a:p>
        </p:txBody>
      </p:sp>
      <p:sp>
        <p:nvSpPr>
          <p:cNvPr id="44" name="TextBox 43">
            <a:extLst>
              <a:ext uri="{FF2B5EF4-FFF2-40B4-BE49-F238E27FC236}">
                <a16:creationId xmlns:a16="http://schemas.microsoft.com/office/drawing/2014/main" id="{6118E1B4-6AF4-0D45-B8F6-A95B839AB7D7}"/>
              </a:ext>
            </a:extLst>
          </p:cNvPr>
          <p:cNvSpPr txBox="1"/>
          <p:nvPr/>
        </p:nvSpPr>
        <p:spPr>
          <a:xfrm>
            <a:off x="3161424" y="3874179"/>
            <a:ext cx="916211" cy="830997"/>
          </a:xfrm>
          <a:prstGeom prst="rect">
            <a:avLst/>
          </a:prstGeom>
          <a:noFill/>
        </p:spPr>
        <p:txBody>
          <a:bodyPr wrap="square" rtlCol="0">
            <a:spAutoFit/>
          </a:bodyPr>
          <a:lstStyle/>
          <a:p>
            <a:pPr algn="ctr"/>
            <a:r>
              <a:rPr lang="en-US" sz="2400">
                <a:latin typeface="Arial Narrow"/>
                <a:cs typeface="Arial Narrow"/>
              </a:rPr>
              <a:t>12</a:t>
            </a:r>
          </a:p>
          <a:p>
            <a:pPr algn="ctr"/>
            <a:r>
              <a:rPr lang="en-US" sz="800">
                <a:latin typeface="Arial Narrow"/>
                <a:cs typeface="Arial Narrow"/>
              </a:rPr>
              <a:t>INFORMATION MANAGERS DEPLOYED</a:t>
            </a:r>
          </a:p>
        </p:txBody>
      </p:sp>
      <p:pic>
        <p:nvPicPr>
          <p:cNvPr id="3" name="Picture 3" descr="A close up of a map&#10;&#10;Description generated with high confidence">
            <a:extLst>
              <a:ext uri="{FF2B5EF4-FFF2-40B4-BE49-F238E27FC236}">
                <a16:creationId xmlns:a16="http://schemas.microsoft.com/office/drawing/2014/main" id="{476B17D7-8238-449C-AAD3-BAC613EF85B4}"/>
              </a:ext>
            </a:extLst>
          </p:cNvPr>
          <p:cNvPicPr>
            <a:picLocks noChangeAspect="1"/>
          </p:cNvPicPr>
          <p:nvPr/>
        </p:nvPicPr>
        <p:blipFill>
          <a:blip r:embed="rId4"/>
          <a:stretch>
            <a:fillRect/>
          </a:stretch>
        </p:blipFill>
        <p:spPr>
          <a:xfrm>
            <a:off x="37954" y="728143"/>
            <a:ext cx="6707545" cy="3183157"/>
          </a:xfrm>
          <a:prstGeom prst="rect">
            <a:avLst/>
          </a:prstGeom>
        </p:spPr>
      </p:pic>
    </p:spTree>
    <p:extLst>
      <p:ext uri="{BB962C8B-B14F-4D97-AF65-F5344CB8AC3E}">
        <p14:creationId xmlns:p14="http://schemas.microsoft.com/office/powerpoint/2010/main" val="237264549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Food Security Cluster">
      <a:dk1>
        <a:srgbClr val="03181C"/>
      </a:dk1>
      <a:lt1>
        <a:sysClr val="window" lastClr="FFFFFF"/>
      </a:lt1>
      <a:dk2>
        <a:srgbClr val="191919"/>
      </a:dk2>
      <a:lt2>
        <a:srgbClr val="EFEFEF"/>
      </a:lt2>
      <a:accent1>
        <a:srgbClr val="0D586D"/>
      </a:accent1>
      <a:accent2>
        <a:srgbClr val="12829F"/>
      </a:accent2>
      <a:accent3>
        <a:srgbClr val="5EB1C3"/>
      </a:accent3>
      <a:accent4>
        <a:srgbClr val="CFE3E8"/>
      </a:accent4>
      <a:accent5>
        <a:srgbClr val="E3561D"/>
      </a:accent5>
      <a:accent6>
        <a:srgbClr val="18BEA0"/>
      </a:accent6>
      <a:hlink>
        <a:srgbClr val="12829F"/>
      </a:hlink>
      <a:folHlink>
        <a:srgbClr val="0D586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ood Security Cluster">
    <a:dk1>
      <a:srgbClr val="03181C"/>
    </a:dk1>
    <a:lt1>
      <a:sysClr val="window" lastClr="FFFFFF"/>
    </a:lt1>
    <a:dk2>
      <a:srgbClr val="191919"/>
    </a:dk2>
    <a:lt2>
      <a:srgbClr val="EFEFEF"/>
    </a:lt2>
    <a:accent1>
      <a:srgbClr val="0D586D"/>
    </a:accent1>
    <a:accent2>
      <a:srgbClr val="12829F"/>
    </a:accent2>
    <a:accent3>
      <a:srgbClr val="5EB1C3"/>
    </a:accent3>
    <a:accent4>
      <a:srgbClr val="CFE3E8"/>
    </a:accent4>
    <a:accent5>
      <a:srgbClr val="E3561D"/>
    </a:accent5>
    <a:accent6>
      <a:srgbClr val="18BEA0"/>
    </a:accent6>
    <a:hlink>
      <a:srgbClr val="12829F"/>
    </a:hlink>
    <a:folHlink>
      <a:srgbClr val="0D586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3C478984EF844D9C224D8A409AE0C0" ma:contentTypeVersion="9" ma:contentTypeDescription="Create a new document." ma:contentTypeScope="" ma:versionID="debcbcb2a211605e7d845eefe87afa3c">
  <xsd:schema xmlns:xsd="http://www.w3.org/2001/XMLSchema" xmlns:xs="http://www.w3.org/2001/XMLSchema" xmlns:p="http://schemas.microsoft.com/office/2006/metadata/properties" xmlns:ns2="681086c3-c181-4d10-bcc7-f991cf86aeca" xmlns:ns3="f1809a84-3433-494e-915f-a0058cd5ec7a" targetNamespace="http://schemas.microsoft.com/office/2006/metadata/properties" ma:root="true" ma:fieldsID="dcff7d35357381cb8eafdc041e91d70f" ns2:_="" ns3:_="">
    <xsd:import namespace="681086c3-c181-4d10-bcc7-f991cf86aeca"/>
    <xsd:import namespace="f1809a84-3433-494e-915f-a0058cd5e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1086c3-c181-4d10-bcc7-f991cf86a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809a84-3433-494e-915f-a0058cd5ec7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A39215-20D7-4402-91FD-6913199D56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1086c3-c181-4d10-bcc7-f991cf86aeca"/>
    <ds:schemaRef ds:uri="f1809a84-3433-494e-915f-a0058cd5e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02CB86-926C-4AC7-9049-0CDC974E8505}">
  <ds:schemaRefs>
    <ds:schemaRef ds:uri="http://schemas.microsoft.com/office/2006/metadata/properties"/>
    <ds:schemaRef ds:uri="http://schemas.microsoft.com/office/2006/documentManagement/types"/>
    <ds:schemaRef ds:uri="http://purl.org/dc/elements/1.1/"/>
    <ds:schemaRef ds:uri="f1809a84-3433-494e-915f-a0058cd5ec7a"/>
    <ds:schemaRef ds:uri="681086c3-c181-4d10-bcc7-f991cf86aeca"/>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507B1F6-CBD9-4BA2-98AF-C5C0A51744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TotalTime>
  <Words>1665</Words>
  <Application>Microsoft Macintosh PowerPoint</Application>
  <PresentationFormat>Custom</PresentationFormat>
  <Paragraphs>317</Paragraphs>
  <Slides>29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Narrow</vt:lpstr>
      <vt:lpstr>Calibri</vt:lpstr>
      <vt:lpstr>Merriweather</vt:lpstr>
      <vt:lpstr>Merriweather Sans Light</vt:lpstr>
      <vt:lpstr>Open Sans</vt:lpstr>
      <vt:lpstr>Raleway</vt:lpstr>
      <vt:lpstr>Verdana</vt:lpstr>
      <vt:lpstr>Wingdings</vt:lpstr>
      <vt:lpstr>Office Theme</vt:lpstr>
      <vt:lpstr>PowerPoint Presentation</vt:lpstr>
      <vt:lpstr>PowerPoint Presentation</vt:lpstr>
      <vt:lpstr>PowerPoint Presentation</vt:lpstr>
      <vt:lpstr>PowerPoint Presentation</vt:lpstr>
      <vt:lpstr>Global IPC Map (December 2018 - May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Akuno,Moses</dc:creator>
  <cp:lastModifiedBy>Walter LEONI</cp:lastModifiedBy>
  <cp:revision>12</cp:revision>
  <cp:lastPrinted>2019-05-23T06:15:09Z</cp:lastPrinted>
  <dcterms:created xsi:type="dcterms:W3CDTF">2015-11-10T12:27:24Z</dcterms:created>
  <dcterms:modified xsi:type="dcterms:W3CDTF">2019-06-20T14:38:46Z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0x010100C23C478984EF844D9C224D8A409AE0C0</vt:lpwstr>
  </property>
</Properties>
</file>