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sldIdLst>
    <p:sldId id="256" r:id="rId2"/>
    <p:sldId id="307" r:id="rId3"/>
    <p:sldId id="312" r:id="rId4"/>
    <p:sldId id="287" r:id="rId5"/>
    <p:sldId id="336" r:id="rId6"/>
    <p:sldId id="345" r:id="rId7"/>
    <p:sldId id="337" r:id="rId8"/>
  </p:sldIdLst>
  <p:sldSz cx="10693400" cy="7562850"/>
  <p:notesSz cx="6797675" cy="9926638"/>
  <p:embeddedFontLst>
    <p:embeddedFont>
      <p:font typeface="Arial Black" panose="020B0A04020102020204" pitchFamily="34" charset="0"/>
      <p:bold r:id="rId10"/>
    </p:embeddedFont>
    <p:embeddedFont>
      <p:font typeface="Calibri" panose="020F0502020204030204" pitchFamily="34" charset="0"/>
      <p:regular r:id="rId11"/>
      <p:bold r:id="rId12"/>
      <p:italic r:id="rId13"/>
      <p:boldItalic r:id="rId14"/>
    </p:embeddedFont>
    <p:embeddedFont>
      <p:font typeface="Helvetica" panose="020B0604020202020204" pitchFamily="34" charset="0"/>
      <p:regular r:id="rId15"/>
      <p:bold r:id="rId16"/>
      <p:italic r:id="rId17"/>
      <p:boldItalic r:id="rId18"/>
    </p:embeddedFont>
    <p:embeddedFont>
      <p:font typeface="MS PGothic" panose="020B0600070205080204" pitchFamily="34" charset="-128"/>
      <p:regular r:id="rId19"/>
    </p:embeddedFont>
    <p:embeddedFont>
      <p:font typeface="MS PGothic" panose="020B0600070205080204" pitchFamily="34" charset="-128"/>
      <p:regular r:id="rId19"/>
    </p:embeddedFont>
    <p:embeddedFont>
      <p:font typeface="Roboto" panose="020B0604020202020204" charset="0"/>
      <p:regular r:id="rId20"/>
      <p:bold r:id="rId21"/>
      <p:italic r:id="rId22"/>
      <p:boldItalic r:id="rId23"/>
    </p:embeddedFont>
    <p:embeddedFont>
      <p:font typeface="Roboto Slab" panose="020B0604020202020204" charset="0"/>
      <p:regular r:id="rId24"/>
      <p:bold r:id="rId25"/>
    </p:embeddedFont>
  </p:embeddedFontLst>
  <p:defaultTex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os="4302" userDrawn="1">
          <p15:clr>
            <a:srgbClr val="A4A3A4"/>
          </p15:clr>
        </p15:guide>
        <p15:guide id="14" pos="3368" userDrawn="1">
          <p15:clr>
            <a:srgbClr val="A4A3A4"/>
          </p15:clr>
        </p15:guide>
        <p15:guide id="15" orient="horz" pos="23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vat Shelbaya" initials="MS" lastIdx="1" clrIdx="0">
    <p:extLst>
      <p:ext uri="{19B8F6BF-5375-455C-9EA6-DF929625EA0E}">
        <p15:presenceInfo xmlns:p15="http://schemas.microsoft.com/office/powerpoint/2012/main" userId="Mervat Shelbay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372"/>
    <a:srgbClr val="418FDE"/>
    <a:srgbClr val="D4E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74620" autoAdjust="0"/>
  </p:normalViewPr>
  <p:slideViewPr>
    <p:cSldViewPr>
      <p:cViewPr>
        <p:scale>
          <a:sx n="82" d="100"/>
          <a:sy n="82" d="100"/>
        </p:scale>
        <p:origin x="684" y="-1500"/>
      </p:cViewPr>
      <p:guideLst>
        <p:guide orient="horz" pos="4302"/>
        <p:guide pos="3368"/>
        <p:guide orient="horz" pos="238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297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726" cy="498000"/>
          </a:xfrm>
          <a:prstGeom prst="rect">
            <a:avLst/>
          </a:prstGeom>
        </p:spPr>
        <p:txBody>
          <a:bodyPr vert="horz" lIns="81674" tIns="40837" rIns="81674" bIns="40837" rtlCol="0"/>
          <a:lstStyle>
            <a:lvl1pPr algn="l">
              <a:defRPr sz="1100"/>
            </a:lvl1pPr>
          </a:lstStyle>
          <a:p>
            <a:endParaRPr lang="en-US"/>
          </a:p>
        </p:txBody>
      </p:sp>
      <p:sp>
        <p:nvSpPr>
          <p:cNvPr id="3" name="Date Placeholder 2"/>
          <p:cNvSpPr>
            <a:spLocks noGrp="1"/>
          </p:cNvSpPr>
          <p:nvPr>
            <p:ph type="dt" idx="1"/>
          </p:nvPr>
        </p:nvSpPr>
        <p:spPr>
          <a:xfrm>
            <a:off x="3850940" y="0"/>
            <a:ext cx="2944718" cy="498000"/>
          </a:xfrm>
          <a:prstGeom prst="rect">
            <a:avLst/>
          </a:prstGeom>
        </p:spPr>
        <p:txBody>
          <a:bodyPr vert="horz" lIns="81674" tIns="40837" rIns="81674" bIns="40837" rtlCol="0"/>
          <a:lstStyle>
            <a:lvl1pPr algn="r">
              <a:defRPr sz="1100"/>
            </a:lvl1pPr>
          </a:lstStyle>
          <a:p>
            <a:fld id="{7F70335D-8578-4C2E-8268-53BA61F7C431}" type="datetimeFigureOut">
              <a:rPr lang="en-US" smtClean="0"/>
              <a:t>23/05/2019</a:t>
            </a:fld>
            <a:endParaRPr lang="en-US"/>
          </a:p>
        </p:txBody>
      </p:sp>
      <p:sp>
        <p:nvSpPr>
          <p:cNvPr id="4" name="Slide Image Placeholder 3"/>
          <p:cNvSpPr>
            <a:spLocks noGrp="1" noRot="1" noChangeAspect="1"/>
          </p:cNvSpPr>
          <p:nvPr>
            <p:ph type="sldImg" idx="2"/>
          </p:nvPr>
        </p:nvSpPr>
        <p:spPr>
          <a:xfrm>
            <a:off x="1031875" y="1241425"/>
            <a:ext cx="4733925" cy="3349625"/>
          </a:xfrm>
          <a:prstGeom prst="rect">
            <a:avLst/>
          </a:prstGeom>
          <a:noFill/>
          <a:ln w="12700">
            <a:solidFill>
              <a:prstClr val="black"/>
            </a:solidFill>
          </a:ln>
        </p:spPr>
        <p:txBody>
          <a:bodyPr vert="horz" lIns="81674" tIns="40837" rIns="81674" bIns="40837" rtlCol="0" anchor="ctr"/>
          <a:lstStyle/>
          <a:p>
            <a:endParaRPr lang="en-US"/>
          </a:p>
        </p:txBody>
      </p:sp>
      <p:sp>
        <p:nvSpPr>
          <p:cNvPr id="5" name="Notes Placeholder 4"/>
          <p:cNvSpPr>
            <a:spLocks noGrp="1"/>
          </p:cNvSpPr>
          <p:nvPr>
            <p:ph type="body" sz="quarter" idx="3"/>
          </p:nvPr>
        </p:nvSpPr>
        <p:spPr>
          <a:xfrm>
            <a:off x="680172" y="4777872"/>
            <a:ext cx="5437332" cy="3908979"/>
          </a:xfrm>
          <a:prstGeom prst="rect">
            <a:avLst/>
          </a:prstGeom>
        </p:spPr>
        <p:txBody>
          <a:bodyPr vert="horz" lIns="81674" tIns="40837" rIns="81674" bIns="4083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641"/>
            <a:ext cx="2945726" cy="497999"/>
          </a:xfrm>
          <a:prstGeom prst="rect">
            <a:avLst/>
          </a:prstGeom>
        </p:spPr>
        <p:txBody>
          <a:bodyPr vert="horz" lIns="81674" tIns="40837" rIns="81674" bIns="40837" rtlCol="0" anchor="b"/>
          <a:lstStyle>
            <a:lvl1pPr algn="l">
              <a:defRPr sz="1100"/>
            </a:lvl1pPr>
          </a:lstStyle>
          <a:p>
            <a:endParaRPr lang="en-US"/>
          </a:p>
        </p:txBody>
      </p:sp>
      <p:sp>
        <p:nvSpPr>
          <p:cNvPr id="7" name="Slide Number Placeholder 6"/>
          <p:cNvSpPr>
            <a:spLocks noGrp="1"/>
          </p:cNvSpPr>
          <p:nvPr>
            <p:ph type="sldNum" sz="quarter" idx="5"/>
          </p:nvPr>
        </p:nvSpPr>
        <p:spPr>
          <a:xfrm>
            <a:off x="3850940" y="9428641"/>
            <a:ext cx="2944718" cy="497999"/>
          </a:xfrm>
          <a:prstGeom prst="rect">
            <a:avLst/>
          </a:prstGeom>
        </p:spPr>
        <p:txBody>
          <a:bodyPr vert="horz" lIns="81674" tIns="40837" rIns="81674" bIns="40837" rtlCol="0" anchor="b"/>
          <a:lstStyle>
            <a:lvl1pPr algn="r">
              <a:defRPr sz="1100"/>
            </a:lvl1pPr>
          </a:lstStyle>
          <a:p>
            <a:fld id="{34006AA2-BC21-4143-A520-E39AD6758E6F}" type="slidenum">
              <a:rPr lang="en-US" smtClean="0"/>
              <a:t>‹#›</a:t>
            </a:fld>
            <a:endParaRPr lang="en-US"/>
          </a:p>
        </p:txBody>
      </p:sp>
    </p:spTree>
    <p:extLst>
      <p:ext uri="{BB962C8B-B14F-4D97-AF65-F5344CB8AC3E}">
        <p14:creationId xmlns:p14="http://schemas.microsoft.com/office/powerpoint/2010/main" val="318413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4006AA2-BC21-4143-A520-E39AD6758E6F}" type="slidenum">
              <a:rPr lang="en-US" smtClean="0"/>
              <a:t>1</a:t>
            </a:fld>
            <a:endParaRPr lang="en-US"/>
          </a:p>
        </p:txBody>
      </p:sp>
    </p:spTree>
    <p:extLst>
      <p:ext uri="{BB962C8B-B14F-4D97-AF65-F5344CB8AC3E}">
        <p14:creationId xmlns:p14="http://schemas.microsoft.com/office/powerpoint/2010/main" val="288415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F9118-C2DC-4A3B-918A-00D2891EFED6}" type="slidenum">
              <a:rPr lang="en-GB" smtClean="0"/>
              <a:t>2</a:t>
            </a:fld>
            <a:endParaRPr lang="en-GB"/>
          </a:p>
        </p:txBody>
      </p:sp>
    </p:spTree>
    <p:extLst>
      <p:ext uri="{BB962C8B-B14F-4D97-AF65-F5344CB8AC3E}">
        <p14:creationId xmlns:p14="http://schemas.microsoft.com/office/powerpoint/2010/main" val="76630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sz="1200" b="1" u="sng" dirty="0"/>
              <a:t>IASC Principals</a:t>
            </a:r>
          </a:p>
          <a:p>
            <a:pPr rtl="0" eaLnBrk="1" fontAlgn="t" latinLnBrk="0" hangingPunct="1"/>
            <a:r>
              <a:rPr lang="en-US" sz="1200" dirty="0"/>
              <a:t>Executive heads level, chaired by the ERC</a:t>
            </a:r>
          </a:p>
          <a:p>
            <a:pPr rtl="0" eaLnBrk="1" fontAlgn="t" latinLnBrk="0" hangingPunct="1"/>
            <a:r>
              <a:rPr lang="en-US" sz="1200" dirty="0"/>
              <a:t>Meets twice a year and on ad hoc basis</a:t>
            </a:r>
          </a:p>
          <a:p>
            <a:pPr rtl="0" eaLnBrk="1" fontAlgn="t" latinLnBrk="0" hangingPunct="1"/>
            <a:r>
              <a:rPr lang="en-US" sz="1200" dirty="0"/>
              <a:t>Strategic decisions on operational/policy issues</a:t>
            </a:r>
          </a:p>
          <a:p>
            <a:pPr rtl="0" eaLnBrk="1" fontAlgn="ctr" latinLnBrk="0" hangingPunct="1"/>
            <a:endParaRPr lang="en-US" sz="1200" dirty="0"/>
          </a:p>
          <a:p>
            <a:pPr rtl="0" eaLnBrk="1" fontAlgn="ctr" latinLnBrk="0" hangingPunct="1"/>
            <a:r>
              <a:rPr lang="en-US" sz="1200" b="1" u="sng" dirty="0"/>
              <a:t>Deputies Forum</a:t>
            </a:r>
          </a:p>
          <a:p>
            <a:pPr rtl="0" eaLnBrk="1" fontAlgn="t" latinLnBrk="0" hangingPunct="1"/>
            <a:r>
              <a:rPr lang="en-US" sz="1200" dirty="0"/>
              <a:t>Representatives at the ASG level (or equivalent) of the IASC full members and standing invitees.</a:t>
            </a:r>
          </a:p>
          <a:p>
            <a:pPr rtl="0" eaLnBrk="1" fontAlgn="t" latinLnBrk="0" hangingPunct="1"/>
            <a:r>
              <a:rPr lang="en-US" sz="1200" dirty="0"/>
              <a:t>Meets on ad hoc basis as required</a:t>
            </a:r>
          </a:p>
          <a:p>
            <a:pPr rtl="0" eaLnBrk="1" fontAlgn="t" latinLnBrk="0" hangingPunct="1"/>
            <a:r>
              <a:rPr lang="en-US" sz="1200" dirty="0"/>
              <a:t>Informal platform for dialogue and information sharing on strategic issues of common interest.</a:t>
            </a:r>
          </a:p>
          <a:p>
            <a:pPr rtl="0" eaLnBrk="1" fontAlgn="auto" latinLnBrk="0" hangingPunct="1"/>
            <a:endParaRPr lang="en-US" sz="1200" b="1" u="sng" dirty="0"/>
          </a:p>
          <a:p>
            <a:pPr rtl="0" eaLnBrk="1" fontAlgn="auto" latinLnBrk="0" hangingPunct="1"/>
            <a:r>
              <a:rPr lang="en-US" sz="1200" b="1" u="sng" dirty="0"/>
              <a:t>OPAG</a:t>
            </a:r>
          </a:p>
          <a:p>
            <a:pPr rtl="0" eaLnBrk="1" fontAlgn="t" latinLnBrk="0" hangingPunct="1"/>
            <a:r>
              <a:rPr lang="en-US" sz="1200" dirty="0"/>
              <a:t>Senior representatives of the organizations, </a:t>
            </a:r>
            <a:br>
              <a:rPr lang="en-US" sz="1200" dirty="0"/>
            </a:br>
            <a:r>
              <a:rPr lang="en-US" sz="1200" dirty="0"/>
              <a:t>chaired by the NRC and WFP (rotational)</a:t>
            </a:r>
          </a:p>
          <a:p>
            <a:pPr rtl="0" eaLnBrk="1" fontAlgn="t" latinLnBrk="0" hangingPunct="1"/>
            <a:r>
              <a:rPr lang="en-US" sz="1200" dirty="0"/>
              <a:t>Meets once a year and on ad hoc basis as required</a:t>
            </a:r>
          </a:p>
          <a:p>
            <a:pPr rtl="0" eaLnBrk="1" fontAlgn="t" latinLnBrk="0" hangingPunct="1"/>
            <a:r>
              <a:rPr lang="en-US" sz="1200" dirty="0"/>
              <a:t>Provides policy support to the Principals</a:t>
            </a:r>
          </a:p>
          <a:p>
            <a:pPr rtl="0" eaLnBrk="1" fontAlgn="auto" latinLnBrk="0" hangingPunct="1"/>
            <a:endParaRPr lang="en-US" sz="1200" dirty="0"/>
          </a:p>
          <a:p>
            <a:pPr rtl="0" eaLnBrk="1" fontAlgn="auto" latinLnBrk="0" hangingPunct="1"/>
            <a:r>
              <a:rPr lang="en-US" sz="1200" b="1" u="sng" dirty="0"/>
              <a:t>EDG</a:t>
            </a:r>
          </a:p>
          <a:p>
            <a:pPr rtl="0" eaLnBrk="1" fontAlgn="t" latinLnBrk="0" hangingPunct="1"/>
            <a:r>
              <a:rPr lang="en-US" sz="1200" dirty="0"/>
              <a:t>Emergency Directors, chaired by OCHA’s Director of Operations.</a:t>
            </a:r>
          </a:p>
          <a:p>
            <a:pPr rtl="0" eaLnBrk="1" fontAlgn="t" latinLnBrk="0" hangingPunct="1"/>
            <a:r>
              <a:rPr lang="en-US" sz="1200" dirty="0"/>
              <a:t>Focus on operations in acute humanitarian contexts</a:t>
            </a:r>
          </a:p>
          <a:p>
            <a:pPr rtl="0" eaLnBrk="1" fontAlgn="t" latinLnBrk="0" hangingPunct="1"/>
            <a:r>
              <a:rPr lang="en-US" sz="1200" dirty="0"/>
              <a:t>P2P</a:t>
            </a:r>
          </a:p>
          <a:p>
            <a:pPr rtl="0" eaLnBrk="1" fontAlgn="t" latinLnBrk="0" hangingPunct="1"/>
            <a:endParaRPr lang="en-US" sz="1200" dirty="0"/>
          </a:p>
          <a:p>
            <a:pPr rtl="0" eaLnBrk="1" fontAlgn="auto" latinLnBrk="0" hangingPunct="1"/>
            <a:r>
              <a:rPr lang="en-US" sz="1200" b="1" u="sng" dirty="0"/>
              <a:t>IASC RESULTS GROUPS</a:t>
            </a:r>
          </a:p>
          <a:p>
            <a:pPr rtl="0" eaLnBrk="1" fontAlgn="t" latinLnBrk="0" hangingPunct="1"/>
            <a:r>
              <a:rPr lang="en-US" sz="1200" dirty="0"/>
              <a:t>Results Group (focused on IASC priorities and as tasked by OPAG)</a:t>
            </a:r>
          </a:p>
          <a:p>
            <a:pPr rtl="0" eaLnBrk="1" fontAlgn="t" latinLnBrk="0" hangingPunct="1"/>
            <a:r>
              <a:rPr lang="en-US" sz="1200" dirty="0"/>
              <a:t>Each chaired by two Co-Chairs, reporting to OPAG (and EDG)</a:t>
            </a:r>
          </a:p>
          <a:p>
            <a:pPr rtl="0" eaLnBrk="1" fontAlgn="auto" latinLnBrk="0" hangingPunct="1"/>
            <a:endParaRPr lang="en-US" sz="1200" dirty="0"/>
          </a:p>
          <a:p>
            <a:pPr rtl="0" eaLnBrk="1" fontAlgn="auto" latinLnBrk="0" hangingPunct="1"/>
            <a:r>
              <a:rPr lang="en-US" sz="1200" b="1" u="sng" dirty="0"/>
              <a:t>Entities Associated with the IASC</a:t>
            </a:r>
          </a:p>
          <a:p>
            <a:pPr rtl="0" eaLnBrk="1" fontAlgn="auto" latinLnBrk="0" hangingPunct="1"/>
            <a:r>
              <a:rPr lang="en-US" sz="1200" dirty="0"/>
              <a:t>GCCG</a:t>
            </a:r>
          </a:p>
          <a:p>
            <a:pPr rtl="0" eaLnBrk="1" fontAlgn="auto" latinLnBrk="0" hangingPunct="1"/>
            <a:r>
              <a:rPr lang="en-US" sz="1200" dirty="0"/>
              <a:t>IAHE SG</a:t>
            </a:r>
          </a:p>
          <a:p>
            <a:pPr rtl="0" eaLnBrk="1" fontAlgn="auto" latinLnBrk="0" hangingPunct="1"/>
            <a:r>
              <a:rPr lang="en-US" sz="1200" dirty="0"/>
              <a:t>HPC SG</a:t>
            </a:r>
          </a:p>
          <a:p>
            <a:pPr rtl="0" eaLnBrk="1" fontAlgn="auto" latinLnBrk="0" hangingPunct="1"/>
            <a:r>
              <a:rPr lang="en-US" sz="1200" dirty="0"/>
              <a:t>Gender RG</a:t>
            </a:r>
          </a:p>
          <a:p>
            <a:pPr rtl="0" eaLnBrk="1" fontAlgn="auto" latinLnBrk="0" hangingPunct="1"/>
            <a:r>
              <a:rPr lang="en-US" sz="1200" dirty="0"/>
              <a:t>MHPSS RG</a:t>
            </a:r>
          </a:p>
          <a:p>
            <a:endParaRPr lang="en-US" sz="1200" dirty="0"/>
          </a:p>
        </p:txBody>
      </p:sp>
      <p:sp>
        <p:nvSpPr>
          <p:cNvPr id="4" name="Slide Number Placeholder 3"/>
          <p:cNvSpPr>
            <a:spLocks noGrp="1"/>
          </p:cNvSpPr>
          <p:nvPr>
            <p:ph type="sldNum" sz="quarter" idx="5"/>
          </p:nvPr>
        </p:nvSpPr>
        <p:spPr/>
        <p:txBody>
          <a:bodyPr/>
          <a:lstStyle/>
          <a:p>
            <a:fld id="{990F9118-C2DC-4A3B-918A-00D2891EFED6}" type="slidenum">
              <a:rPr lang="en-GB" smtClean="0"/>
              <a:t>3</a:t>
            </a:fld>
            <a:endParaRPr lang="en-GB"/>
          </a:p>
        </p:txBody>
      </p:sp>
    </p:spTree>
    <p:extLst>
      <p:ext uri="{BB962C8B-B14F-4D97-AF65-F5344CB8AC3E}">
        <p14:creationId xmlns:p14="http://schemas.microsoft.com/office/powerpoint/2010/main" val="1100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Broad set of Strategic Priorities that cover the critical areas of work in humanitarian affairs.</a:t>
            </a:r>
          </a:p>
        </p:txBody>
      </p:sp>
      <p:sp>
        <p:nvSpPr>
          <p:cNvPr id="4" name="Slide Number Placeholder 3"/>
          <p:cNvSpPr>
            <a:spLocks noGrp="1"/>
          </p:cNvSpPr>
          <p:nvPr>
            <p:ph type="sldNum" sz="quarter" idx="5"/>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990F9118-C2DC-4A3B-918A-00D2891EFED6}" type="slidenum">
              <a:rPr kumimoji="0" lang="en-GB"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4</a:t>
            </a:fld>
            <a:endParaRPr kumimoji="0" lang="en-GB"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93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F9118-C2DC-4A3B-918A-00D2891EFED6}" type="slidenum">
              <a:rPr lang="en-GB" smtClean="0"/>
              <a:t>5</a:t>
            </a:fld>
            <a:endParaRPr lang="en-GB"/>
          </a:p>
        </p:txBody>
      </p:sp>
    </p:spTree>
    <p:extLst>
      <p:ext uri="{BB962C8B-B14F-4D97-AF65-F5344CB8AC3E}">
        <p14:creationId xmlns:p14="http://schemas.microsoft.com/office/powerpoint/2010/main" val="627492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Key changes in the revised Humanitarian Programme Cycle approach </a:t>
            </a:r>
            <a:endParaRPr lang="en-US" sz="1200" b="1" u="sng" kern="1200" dirty="0">
              <a:solidFill>
                <a:schemeClr val="tx1"/>
              </a:solidFill>
              <a:effectLst/>
              <a:latin typeface="+mn-lt"/>
              <a:ea typeface="+mn-ea"/>
              <a:cs typeface="+mn-cs"/>
            </a:endParaRPr>
          </a:p>
          <a:p>
            <a:pPr lvl="0"/>
            <a:r>
              <a:rPr lang="en-GB" sz="1200" i="0" kern="1200" dirty="0">
                <a:solidFill>
                  <a:schemeClr val="tx1"/>
                </a:solidFill>
                <a:effectLst/>
                <a:latin typeface="+mn-lt"/>
                <a:ea typeface="+mn-ea"/>
                <a:cs typeface="+mn-cs"/>
              </a:rPr>
              <a:t>Increasing focus on the multi-sectoral nature of needs and multi-sectoral response required; the understanding of the causes (structural, chronic and immediate), the level of severity, and likely evolution to inform a more holistic and effective response, with linkages to development interventions;</a:t>
            </a:r>
            <a:endParaRPr lang="en-US" sz="1200" i="1" kern="1200" dirty="0">
              <a:solidFill>
                <a:schemeClr val="tx1"/>
              </a:solidFill>
              <a:effectLst/>
              <a:latin typeface="+mn-lt"/>
              <a:ea typeface="+mn-ea"/>
              <a:cs typeface="+mn-cs"/>
            </a:endParaRPr>
          </a:p>
          <a:p>
            <a:pPr lvl="0"/>
            <a:r>
              <a:rPr lang="en-GB" sz="1200" i="0" kern="1200" dirty="0">
                <a:solidFill>
                  <a:schemeClr val="tx1"/>
                </a:solidFill>
                <a:effectLst/>
                <a:latin typeface="+mn-lt"/>
                <a:ea typeface="+mn-ea"/>
                <a:cs typeface="+mn-cs"/>
              </a:rPr>
              <a:t>Defining more concise response boundaries based on priority groups and/or geographic areas identified by the needs analysis; and formulating results-based strategic objectives that define the changes we wish to see in the lives of people and guide multi-sectoral and sectoral planning; </a:t>
            </a:r>
            <a:endParaRPr lang="en-US" sz="1200" i="1" kern="1200" dirty="0">
              <a:solidFill>
                <a:schemeClr val="tx1"/>
              </a:solidFill>
              <a:effectLst/>
              <a:latin typeface="+mn-lt"/>
              <a:ea typeface="+mn-ea"/>
              <a:cs typeface="+mn-cs"/>
            </a:endParaRPr>
          </a:p>
          <a:p>
            <a:pPr lvl="0"/>
            <a:r>
              <a:rPr lang="en-GB" sz="1200" i="0" kern="1200" dirty="0">
                <a:solidFill>
                  <a:schemeClr val="tx1"/>
                </a:solidFill>
                <a:effectLst/>
                <a:latin typeface="+mn-lt"/>
                <a:ea typeface="+mn-ea"/>
                <a:cs typeface="+mn-cs"/>
              </a:rPr>
              <a:t>Establishing or improving monitoring systems that allow for ongoing analysis of changes of the situation and needs together with response achievements and satisfaction of those we serve to reflect how the humanitarian system is contributing to changes in the lives of people; and </a:t>
            </a:r>
            <a:endParaRPr lang="en-US" sz="1200" i="1" kern="1200" dirty="0">
              <a:solidFill>
                <a:schemeClr val="tx1"/>
              </a:solidFill>
              <a:effectLst/>
              <a:latin typeface="+mn-lt"/>
              <a:ea typeface="+mn-ea"/>
              <a:cs typeface="+mn-cs"/>
            </a:endParaRPr>
          </a:p>
          <a:p>
            <a:pPr lvl="0"/>
            <a:r>
              <a:rPr lang="en-GB" sz="1200" i="0" kern="1200" dirty="0">
                <a:solidFill>
                  <a:schemeClr val="tx1"/>
                </a:solidFill>
                <a:effectLst/>
                <a:latin typeface="+mn-lt"/>
                <a:ea typeface="+mn-ea"/>
                <a:cs typeface="+mn-cs"/>
              </a:rPr>
              <a:t>Prioritizing inclusivity through disaggregation and/or analysis of the differential impacts of the crisis and associated needs for diverse groups of people (i.e. gender, age, disability and other diversity characteristics), and communicating with communities.</a:t>
            </a:r>
            <a:endParaRPr lang="en-US" sz="1200" i="1"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Impact and added value of the changes</a:t>
            </a:r>
            <a:endParaRPr lang="en-US" sz="1200" b="1" u="sng"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These improvements will translate in more credible needs and severity assessments, and defensible priority responses and more transparent funding requirements. They will demonstrate how individual agencies and sectors/clusters have:</a:t>
            </a:r>
            <a:endParaRPr lang="en-US" sz="1200" i="1" kern="1200" dirty="0">
              <a:solidFill>
                <a:schemeClr val="tx1"/>
              </a:solidFill>
              <a:effectLst/>
              <a:latin typeface="+mn-lt"/>
              <a:ea typeface="+mn-ea"/>
              <a:cs typeface="+mn-cs"/>
            </a:endParaRPr>
          </a:p>
          <a:p>
            <a:pPr lvl="0"/>
            <a:r>
              <a:rPr lang="en-GB" sz="1200" i="0" kern="1200" dirty="0">
                <a:solidFill>
                  <a:schemeClr val="tx1"/>
                </a:solidFill>
                <a:effectLst/>
                <a:latin typeface="+mn-lt"/>
                <a:ea typeface="+mn-ea"/>
                <a:cs typeface="+mn-cs"/>
              </a:rPr>
              <a:t>jointly cooperated to achieve a common understanding of people’s needs, comprehensive of their causes and individual vulnerabilities;</a:t>
            </a:r>
            <a:endParaRPr lang="en-US" sz="1200" i="1" kern="1200" dirty="0">
              <a:solidFill>
                <a:schemeClr val="tx1"/>
              </a:solidFill>
              <a:effectLst/>
              <a:latin typeface="+mn-lt"/>
              <a:ea typeface="+mn-ea"/>
              <a:cs typeface="+mn-cs"/>
            </a:endParaRPr>
          </a:p>
          <a:p>
            <a:pPr lvl="0"/>
            <a:r>
              <a:rPr lang="en-GB" sz="1200" i="0" kern="1200" dirty="0">
                <a:solidFill>
                  <a:schemeClr val="tx1"/>
                </a:solidFill>
                <a:effectLst/>
                <a:latin typeface="+mn-lt"/>
                <a:ea typeface="+mn-ea"/>
                <a:cs typeface="+mn-cs"/>
              </a:rPr>
              <a:t>identified how the situation will likely evolve; and </a:t>
            </a:r>
            <a:endParaRPr lang="en-US" sz="1200" i="1" kern="1200" dirty="0">
              <a:solidFill>
                <a:schemeClr val="tx1"/>
              </a:solidFill>
              <a:effectLst/>
              <a:latin typeface="+mn-lt"/>
              <a:ea typeface="+mn-ea"/>
              <a:cs typeface="+mn-cs"/>
            </a:endParaRPr>
          </a:p>
          <a:p>
            <a:pPr lvl="0"/>
            <a:r>
              <a:rPr lang="en-GB" sz="1200" i="0" kern="1200" dirty="0">
                <a:solidFill>
                  <a:schemeClr val="tx1"/>
                </a:solidFill>
                <a:effectLst/>
                <a:latin typeface="+mn-lt"/>
                <a:ea typeface="+mn-ea"/>
                <a:cs typeface="+mn-cs"/>
              </a:rPr>
              <a:t>defined strategic priorities and the most effective operational response that take into account the combination and variety of needs that people are facing. </a:t>
            </a:r>
            <a:endParaRPr lang="en-US"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For country teams, this will mean ensuring appropriate in-country analytical capacity at the cluster and/or agency level is available and dedicated; that data sharing and engagement in joint analysis is made a priority; and committing to more closely coordinated planning and response approaches which transcend what are too often sector silos.  </a:t>
            </a: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FF2A75F-B72B-4612-A881-C17A8D6D85A6}" type="slidenum">
              <a:rPr lang="en-US" smtClean="0"/>
              <a:t>6</a:t>
            </a:fld>
            <a:endParaRPr lang="en-US"/>
          </a:p>
        </p:txBody>
      </p:sp>
    </p:spTree>
    <p:extLst>
      <p:ext uri="{BB962C8B-B14F-4D97-AF65-F5344CB8AC3E}">
        <p14:creationId xmlns:p14="http://schemas.microsoft.com/office/powerpoint/2010/main" val="2439733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F9118-C2DC-4A3B-918A-00D2891EFED6}" type="slidenum">
              <a:rPr lang="en-GB" smtClean="0"/>
              <a:t>7</a:t>
            </a:fld>
            <a:endParaRPr lang="en-GB"/>
          </a:p>
        </p:txBody>
      </p:sp>
    </p:spTree>
    <p:extLst>
      <p:ext uri="{BB962C8B-B14F-4D97-AF65-F5344CB8AC3E}">
        <p14:creationId xmlns:p14="http://schemas.microsoft.com/office/powerpoint/2010/main" val="548216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CE77E450-353B-4865-B8C6-9B969320BD3D}"/>
              </a:ext>
            </a:extLst>
          </p:cNvPr>
          <p:cNvSpPr/>
          <p:nvPr userDrawn="1"/>
        </p:nvSpPr>
        <p:spPr>
          <a:xfrm>
            <a:off x="0"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r>
              <a:rPr lang="en-US" dirty="0"/>
              <a:t> </a:t>
            </a:r>
            <a:endParaRPr dirty="0"/>
          </a:p>
        </p:txBody>
      </p:sp>
      <p:sp>
        <p:nvSpPr>
          <p:cNvPr id="2" name="object 5">
            <a:extLst>
              <a:ext uri="{FF2B5EF4-FFF2-40B4-BE49-F238E27FC236}">
                <a16:creationId xmlns:a16="http://schemas.microsoft.com/office/drawing/2014/main" id="{24A17A68-3337-4FE2-93BE-9F7C3909AFB5}"/>
              </a:ext>
            </a:extLst>
          </p:cNvPr>
          <p:cNvSpPr/>
          <p:nvPr userDrawn="1"/>
        </p:nvSpPr>
        <p:spPr>
          <a:xfrm flipV="1">
            <a:off x="3994150" y="4307206"/>
            <a:ext cx="2705100" cy="45719"/>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endParaRPr/>
          </a:p>
        </p:txBody>
      </p:sp>
      <p:pic>
        <p:nvPicPr>
          <p:cNvPr id="3" name="Graphic 2">
            <a:extLst>
              <a:ext uri="{FF2B5EF4-FFF2-40B4-BE49-F238E27FC236}">
                <a16:creationId xmlns:a16="http://schemas.microsoft.com/office/drawing/2014/main" id="{BFFE4DD1-1597-480C-A5EA-F00EDC1423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861" y="609254"/>
            <a:ext cx="1086410" cy="1343718"/>
          </a:xfrm>
          <a:prstGeom prst="rect">
            <a:avLst/>
          </a:prstGeom>
        </p:spPr>
      </p:pic>
      <p:sp>
        <p:nvSpPr>
          <p:cNvPr id="8" name="Text Placeholder 7">
            <a:extLst>
              <a:ext uri="{FF2B5EF4-FFF2-40B4-BE49-F238E27FC236}">
                <a16:creationId xmlns:a16="http://schemas.microsoft.com/office/drawing/2014/main" id="{1C312CC6-040B-4799-A0C5-746AB65D25E2}"/>
              </a:ext>
            </a:extLst>
          </p:cNvPr>
          <p:cNvSpPr>
            <a:spLocks noGrp="1"/>
          </p:cNvSpPr>
          <p:nvPr>
            <p:ph type="body" sz="quarter" idx="10" hasCustomPrompt="1"/>
          </p:nvPr>
        </p:nvSpPr>
        <p:spPr>
          <a:xfrm>
            <a:off x="1460500" y="2219325"/>
            <a:ext cx="7581900" cy="1409700"/>
          </a:xfrm>
          <a:prstGeom prst="rect">
            <a:avLst/>
          </a:prstGeom>
        </p:spPr>
        <p:txBody>
          <a:bodyPr/>
          <a:lstStyle>
            <a:lvl1pPr algn="ctr">
              <a:defRPr sz="4000" b="1">
                <a:solidFill>
                  <a:schemeClr val="bg1"/>
                </a:solidFill>
                <a:latin typeface="Roboto Slab" pitchFamily="2" charset="0"/>
                <a:ea typeface="Roboto Slab" pitchFamily="2" charset="0"/>
              </a:defRPr>
            </a:lvl1pPr>
            <a:lvl2pPr>
              <a:defRPr sz="5400">
                <a:latin typeface="Roboto Slab" pitchFamily="2" charset="0"/>
                <a:ea typeface="Roboto Slab" pitchFamily="2" charset="0"/>
              </a:defRPr>
            </a:lvl2pPr>
            <a:lvl3pPr>
              <a:defRPr sz="5400">
                <a:latin typeface="Roboto Slab" pitchFamily="2" charset="0"/>
                <a:ea typeface="Roboto Slab" pitchFamily="2" charset="0"/>
              </a:defRPr>
            </a:lvl3pPr>
            <a:lvl4pPr>
              <a:defRPr sz="5400">
                <a:latin typeface="Roboto Slab" pitchFamily="2" charset="0"/>
                <a:ea typeface="Roboto Slab" pitchFamily="2" charset="0"/>
              </a:defRPr>
            </a:lvl4pPr>
            <a:lvl5pPr>
              <a:defRPr sz="5400">
                <a:latin typeface="Roboto Slab" pitchFamily="2" charset="0"/>
                <a:ea typeface="Roboto Slab" pitchFamily="2" charset="0"/>
              </a:defRPr>
            </a:lvl5pPr>
          </a:lstStyle>
          <a:p>
            <a:pPr lvl="0"/>
            <a:r>
              <a:rPr lang="en-US" dirty="0"/>
              <a:t>TITLE OF YOUR </a:t>
            </a:r>
          </a:p>
          <a:p>
            <a:pPr lvl="0"/>
            <a:r>
              <a:rPr lang="en-US" dirty="0"/>
              <a:t>PRESENTATION</a:t>
            </a:r>
          </a:p>
        </p:txBody>
      </p:sp>
      <p:sp>
        <p:nvSpPr>
          <p:cNvPr id="10" name="Text Placeholder 9">
            <a:extLst>
              <a:ext uri="{FF2B5EF4-FFF2-40B4-BE49-F238E27FC236}">
                <a16:creationId xmlns:a16="http://schemas.microsoft.com/office/drawing/2014/main" id="{B30F6994-9E7D-4E39-AB1E-C0C614579AFC}"/>
              </a:ext>
            </a:extLst>
          </p:cNvPr>
          <p:cNvSpPr>
            <a:spLocks noGrp="1"/>
          </p:cNvSpPr>
          <p:nvPr>
            <p:ph type="body" sz="quarter" idx="11" hasCustomPrompt="1"/>
          </p:nvPr>
        </p:nvSpPr>
        <p:spPr>
          <a:xfrm>
            <a:off x="2260600" y="4848225"/>
            <a:ext cx="6134100" cy="1409700"/>
          </a:xfrm>
          <a:prstGeom prst="rect">
            <a:avLst/>
          </a:prstGeom>
        </p:spPr>
        <p:txBody>
          <a:bodyPr/>
          <a:lstStyle>
            <a:lvl1pPr algn="ct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This is the subtitle or the extra information</a:t>
            </a:r>
          </a:p>
          <a:p>
            <a:pPr lvl="0"/>
            <a:r>
              <a:rPr lang="en-US" dirty="0"/>
              <a:t>like name or contact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AF14E-EE4C-4E8A-B881-6D766DA55C50}" type="datetimeFigureOut">
              <a:rPr lang="en-US" smtClean="0"/>
              <a:t>23/05/2019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ACC20A-87CF-4693-8DC8-86BCDBC284D7}" type="slidenum">
              <a:rPr lang="en-US" smtClean="0"/>
              <a:t>‹#›</a:t>
            </a:fld>
            <a:endParaRPr lang="en-US"/>
          </a:p>
        </p:txBody>
      </p:sp>
    </p:spTree>
    <p:extLst>
      <p:ext uri="{BB962C8B-B14F-4D97-AF65-F5344CB8AC3E}">
        <p14:creationId xmlns:p14="http://schemas.microsoft.com/office/powerpoint/2010/main" val="1914441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able of content">
    <p:bg>
      <p:bgPr>
        <a:solidFill>
          <a:schemeClr val="bg1"/>
        </a:solidFill>
        <a:effectLst/>
      </p:bgPr>
    </p:bg>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07B48F48-27A7-4634-930C-05224C93AA8E}"/>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13" name="Text Placeholder 12">
            <a:extLst>
              <a:ext uri="{FF2B5EF4-FFF2-40B4-BE49-F238E27FC236}">
                <a16:creationId xmlns:a16="http://schemas.microsoft.com/office/drawing/2014/main" id="{7784804A-30BF-40E1-BFA7-959AAECD2197}"/>
              </a:ext>
            </a:extLst>
          </p:cNvPr>
          <p:cNvSpPr>
            <a:spLocks noGrp="1"/>
          </p:cNvSpPr>
          <p:nvPr>
            <p:ph type="body" sz="quarter" idx="10" hasCustomPrompt="1"/>
          </p:nvPr>
        </p:nvSpPr>
        <p:spPr>
          <a:xfrm>
            <a:off x="686486" y="695325"/>
            <a:ext cx="4648200" cy="9144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stStyle>
          <a:p>
            <a:pPr lvl="0"/>
            <a:r>
              <a:rPr lang="en-US" dirty="0"/>
              <a:t>TABLE OF CONTENTS</a:t>
            </a:r>
          </a:p>
        </p:txBody>
      </p:sp>
      <p:sp>
        <p:nvSpPr>
          <p:cNvPr id="15" name="Text Placeholder 14">
            <a:extLst>
              <a:ext uri="{FF2B5EF4-FFF2-40B4-BE49-F238E27FC236}">
                <a16:creationId xmlns:a16="http://schemas.microsoft.com/office/drawing/2014/main" id="{D60C1B9C-ABA7-46A7-A6BF-1ED081563266}"/>
              </a:ext>
            </a:extLst>
          </p:cNvPr>
          <p:cNvSpPr>
            <a:spLocks noGrp="1"/>
          </p:cNvSpPr>
          <p:nvPr>
            <p:ph type="body" sz="quarter" idx="11" hasCustomPrompt="1"/>
          </p:nvPr>
        </p:nvSpPr>
        <p:spPr>
          <a:xfrm>
            <a:off x="711200" y="2714625"/>
            <a:ext cx="4635500" cy="3086100"/>
          </a:xfrm>
          <a:prstGeom prst="rect">
            <a:avLst/>
          </a:prstGeom>
        </p:spPr>
        <p:txBody>
          <a:bodyPr lIns="0" tIns="0" rIns="0" bIns="0"/>
          <a:lstStyle>
            <a:lvl1pPr marL="285750" indent="-285750">
              <a:lnSpc>
                <a:spcPct val="150000"/>
              </a:lnSpc>
              <a:buFont typeface="Arial" panose="020B0604020202020204" pitchFamily="34" charset="0"/>
              <a:buChar char="•"/>
              <a:defRPr sz="2400" b="1">
                <a:latin typeface="Roboto" panose="02000000000000000000" pitchFamily="2" charset="0"/>
                <a:ea typeface="Roboto" panose="02000000000000000000" pitchFamily="2" charset="0"/>
              </a:defRPr>
            </a:lvl1pPr>
          </a:lstStyle>
          <a:p>
            <a:pPr lvl="0"/>
            <a:r>
              <a:rPr lang="en-US" dirty="0"/>
              <a:t>Chapter 1</a:t>
            </a:r>
          </a:p>
          <a:p>
            <a:pPr lvl="0"/>
            <a:r>
              <a:rPr lang="en-US" dirty="0"/>
              <a:t>Chapter 2</a:t>
            </a:r>
          </a:p>
          <a:p>
            <a:pPr lvl="0"/>
            <a:r>
              <a:rPr lang="en-US" dirty="0"/>
              <a:t>Chapter 3</a:t>
            </a:r>
          </a:p>
        </p:txBody>
      </p:sp>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with intro">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932A284-67B2-4326-89C5-3ABDCE00D883}"/>
              </a:ext>
            </a:extLst>
          </p:cNvPr>
          <p:cNvSpPr/>
          <p:nvPr userDrawn="1"/>
        </p:nvSpPr>
        <p:spPr>
          <a:xfrm>
            <a:off x="1"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endParaRPr dirty="0"/>
          </a:p>
        </p:txBody>
      </p:sp>
      <p:sp>
        <p:nvSpPr>
          <p:cNvPr id="5" name="object 5">
            <a:extLst>
              <a:ext uri="{FF2B5EF4-FFF2-40B4-BE49-F238E27FC236}">
                <a16:creationId xmlns:a16="http://schemas.microsoft.com/office/drawing/2014/main" id="{07B48F48-27A7-4634-930C-05224C93AA8E}"/>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9" name="Text Placeholder 8">
            <a:extLst>
              <a:ext uri="{FF2B5EF4-FFF2-40B4-BE49-F238E27FC236}">
                <a16:creationId xmlns:a16="http://schemas.microsoft.com/office/drawing/2014/main" id="{C9EFB51C-6DB9-46CA-95CB-0C977FE8A8F7}"/>
              </a:ext>
            </a:extLst>
          </p:cNvPr>
          <p:cNvSpPr>
            <a:spLocks noGrp="1"/>
          </p:cNvSpPr>
          <p:nvPr>
            <p:ph type="body" sz="quarter" idx="10" hasCustomPrompt="1"/>
          </p:nvPr>
        </p:nvSpPr>
        <p:spPr>
          <a:xfrm>
            <a:off x="695690" y="774307"/>
            <a:ext cx="5638800" cy="914400"/>
          </a:xfrm>
          <a:prstGeom prst="rect">
            <a:avLst/>
          </a:prstGeom>
        </p:spPr>
        <p:txBody>
          <a:bodyPr lIns="0" tIns="0" rIns="0" bIns="0"/>
          <a:lstStyle>
            <a:lvl1pPr>
              <a:defRPr sz="3200" b="1">
                <a:solidFill>
                  <a:schemeClr val="bg1"/>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1" name="Text Placeholder 10">
            <a:extLst>
              <a:ext uri="{FF2B5EF4-FFF2-40B4-BE49-F238E27FC236}">
                <a16:creationId xmlns:a16="http://schemas.microsoft.com/office/drawing/2014/main" id="{5D018956-D9E6-425D-8ADA-1E24525DED84}"/>
              </a:ext>
            </a:extLst>
          </p:cNvPr>
          <p:cNvSpPr>
            <a:spLocks noGrp="1"/>
          </p:cNvSpPr>
          <p:nvPr>
            <p:ph type="body" sz="quarter" idx="11" hasCustomPrompt="1"/>
          </p:nvPr>
        </p:nvSpPr>
        <p:spPr>
          <a:xfrm>
            <a:off x="695325" y="2638425"/>
            <a:ext cx="6251575" cy="2819400"/>
          </a:xfrm>
          <a:prstGeom prst="rect">
            <a:avLst/>
          </a:prstGeom>
        </p:spPr>
        <p:txBody>
          <a:bodyPr lIns="0" tIns="0" rIns="0" bIns="0"/>
          <a:lstStyle>
            <a:lvl1pPr>
              <a:defRPr>
                <a:solidFill>
                  <a:schemeClr val="bg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Chapter intro</a:t>
            </a:r>
          </a:p>
        </p:txBody>
      </p:sp>
    </p:spTree>
    <p:extLst>
      <p:ext uri="{BB962C8B-B14F-4D97-AF65-F5344CB8AC3E}">
        <p14:creationId xmlns:p14="http://schemas.microsoft.com/office/powerpoint/2010/main" val="186724305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with title and intro">
    <p:bg>
      <p:bgPr>
        <a:solidFill>
          <a:schemeClr val="bg1"/>
        </a:solidFill>
        <a:effectLst/>
      </p:bgPr>
    </p:bg>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480F3E93-2883-4382-8707-DF5E5E352107}"/>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8" name="Text Placeholder 7">
            <a:extLst>
              <a:ext uri="{FF2B5EF4-FFF2-40B4-BE49-F238E27FC236}">
                <a16:creationId xmlns:a16="http://schemas.microsoft.com/office/drawing/2014/main" id="{D4F1692E-F3D4-4FE2-9385-650941E885B3}"/>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0" name="Text Placeholder 9">
            <a:extLst>
              <a:ext uri="{FF2B5EF4-FFF2-40B4-BE49-F238E27FC236}">
                <a16:creationId xmlns:a16="http://schemas.microsoft.com/office/drawing/2014/main" id="{DA18D06A-C031-4793-932E-4F18D8558978}"/>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Text Placeholder 11">
            <a:extLst>
              <a:ext uri="{FF2B5EF4-FFF2-40B4-BE49-F238E27FC236}">
                <a16:creationId xmlns:a16="http://schemas.microsoft.com/office/drawing/2014/main" id="{B4CFD0C2-325A-4C55-A8E8-7290C9072546}"/>
              </a:ext>
            </a:extLst>
          </p:cNvPr>
          <p:cNvSpPr>
            <a:spLocks noGrp="1"/>
          </p:cNvSpPr>
          <p:nvPr>
            <p:ph type="body" sz="quarter" idx="12" hasCustomPrompt="1"/>
          </p:nvPr>
        </p:nvSpPr>
        <p:spPr>
          <a:xfrm>
            <a:off x="698500" y="2447925"/>
            <a:ext cx="4648200" cy="1333500"/>
          </a:xfrm>
          <a:prstGeom prst="rect">
            <a:avLst/>
          </a:prstGeom>
        </p:spPr>
        <p:txBody>
          <a:bodyPr lIns="0" tIns="0" rIns="0" bIns="0"/>
          <a:lstStyle>
            <a:lvl1pPr>
              <a:defRPr>
                <a:solidFill>
                  <a:srgbClr val="418FDE"/>
                </a:solidFill>
                <a:latin typeface="Roboto Slab" pitchFamily="2" charset="0"/>
                <a:ea typeface="Roboto Slab" pitchFamily="2" charset="0"/>
              </a:defRPr>
            </a:lvl1pPr>
            <a:lvl2pPr>
              <a:defRPr>
                <a:solidFill>
                  <a:srgbClr val="418FDE"/>
                </a:solidFill>
                <a:latin typeface="Roboto Slab" pitchFamily="2" charset="0"/>
                <a:ea typeface="Roboto Slab" pitchFamily="2" charset="0"/>
              </a:defRPr>
            </a:lvl2pPr>
            <a:lvl3pPr>
              <a:defRPr>
                <a:solidFill>
                  <a:srgbClr val="418FDE"/>
                </a:solidFill>
                <a:latin typeface="Roboto Slab" pitchFamily="2" charset="0"/>
                <a:ea typeface="Roboto Slab" pitchFamily="2" charset="0"/>
              </a:defRPr>
            </a:lvl3pPr>
            <a:lvl4pPr>
              <a:defRPr>
                <a:solidFill>
                  <a:srgbClr val="418FDE"/>
                </a:solidFill>
                <a:latin typeface="Roboto Slab" pitchFamily="2" charset="0"/>
                <a:ea typeface="Roboto Slab" pitchFamily="2" charset="0"/>
              </a:defRPr>
            </a:lvl4pPr>
            <a:lvl5pPr>
              <a:defRPr>
                <a:solidFill>
                  <a:srgbClr val="418FDE"/>
                </a:solidFill>
                <a:latin typeface="Roboto Slab" pitchFamily="2" charset="0"/>
                <a:ea typeface="Roboto Slab" pitchFamily="2" charset="0"/>
              </a:defRPr>
            </a:lvl5pPr>
          </a:lstStyle>
          <a:p>
            <a:pPr lvl="0"/>
            <a:r>
              <a:rPr lang="en-US" dirty="0"/>
              <a:t>Introduction of the slide Humanitarian assistance is hamstrung by prevalent administrative ways to deliver more than 2.7 million people with aid in 2017</a:t>
            </a:r>
          </a:p>
        </p:txBody>
      </p:sp>
      <p:sp>
        <p:nvSpPr>
          <p:cNvPr id="14" name="Text Placeholder 13">
            <a:extLst>
              <a:ext uri="{FF2B5EF4-FFF2-40B4-BE49-F238E27FC236}">
                <a16:creationId xmlns:a16="http://schemas.microsoft.com/office/drawing/2014/main" id="{18325391-10EC-478D-8503-E7B2BA3C3F53}"/>
              </a:ext>
            </a:extLst>
          </p:cNvPr>
          <p:cNvSpPr>
            <a:spLocks noGrp="1"/>
          </p:cNvSpPr>
          <p:nvPr>
            <p:ph type="body" sz="quarter" idx="13" hasCustomPrompt="1"/>
          </p:nvPr>
        </p:nvSpPr>
        <p:spPr>
          <a:xfrm>
            <a:off x="698500" y="4010025"/>
            <a:ext cx="4572000" cy="2819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figure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3C4C82E-E028-48BB-8479-DB452E9818FD}"/>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Text Placeholder 13">
            <a:extLst>
              <a:ext uri="{FF2B5EF4-FFF2-40B4-BE49-F238E27FC236}">
                <a16:creationId xmlns:a16="http://schemas.microsoft.com/office/drawing/2014/main" id="{BE9E9148-1FAF-436B-905A-2325D8D003FB}"/>
              </a:ext>
            </a:extLst>
          </p:cNvPr>
          <p:cNvSpPr>
            <a:spLocks noGrp="1"/>
          </p:cNvSpPr>
          <p:nvPr>
            <p:ph type="body" sz="quarter" idx="13" hasCustomPrompt="1"/>
          </p:nvPr>
        </p:nvSpPr>
        <p:spPr>
          <a:xfrm>
            <a:off x="698500" y="24479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2,000</a:t>
            </a:r>
          </a:p>
        </p:txBody>
      </p:sp>
      <p:sp>
        <p:nvSpPr>
          <p:cNvPr id="5" name="Text Placeholder 13">
            <a:extLst>
              <a:ext uri="{FF2B5EF4-FFF2-40B4-BE49-F238E27FC236}">
                <a16:creationId xmlns:a16="http://schemas.microsoft.com/office/drawing/2014/main" id="{104482E9-3D99-48DE-A93F-89A121CE661E}"/>
              </a:ext>
            </a:extLst>
          </p:cNvPr>
          <p:cNvSpPr>
            <a:spLocks noGrp="1"/>
          </p:cNvSpPr>
          <p:nvPr>
            <p:ph type="body" sz="quarter" idx="14" hasCustomPrompt="1"/>
          </p:nvPr>
        </p:nvSpPr>
        <p:spPr>
          <a:xfrm>
            <a:off x="698500" y="34004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PEOPLE IN NEED</a:t>
            </a:r>
          </a:p>
          <a:p>
            <a:pPr lvl="1"/>
            <a:endParaRPr lang="en-US" dirty="0"/>
          </a:p>
        </p:txBody>
      </p:sp>
      <p:sp>
        <p:nvSpPr>
          <p:cNvPr id="6" name="Text Placeholder 13">
            <a:extLst>
              <a:ext uri="{FF2B5EF4-FFF2-40B4-BE49-F238E27FC236}">
                <a16:creationId xmlns:a16="http://schemas.microsoft.com/office/drawing/2014/main" id="{87C0BC4F-6361-4C6C-8F82-1DC72F3F0F5C}"/>
              </a:ext>
            </a:extLst>
          </p:cNvPr>
          <p:cNvSpPr>
            <a:spLocks noGrp="1"/>
          </p:cNvSpPr>
          <p:nvPr>
            <p:ph type="body" sz="quarter" idx="15" hasCustomPrompt="1"/>
          </p:nvPr>
        </p:nvSpPr>
        <p:spPr>
          <a:xfrm>
            <a:off x="5346700" y="24479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$200B</a:t>
            </a:r>
          </a:p>
        </p:txBody>
      </p:sp>
      <p:sp>
        <p:nvSpPr>
          <p:cNvPr id="7" name="Text Placeholder 13">
            <a:extLst>
              <a:ext uri="{FF2B5EF4-FFF2-40B4-BE49-F238E27FC236}">
                <a16:creationId xmlns:a16="http://schemas.microsoft.com/office/drawing/2014/main" id="{C260853A-D939-4F86-9EEF-6747560FB215}"/>
              </a:ext>
            </a:extLst>
          </p:cNvPr>
          <p:cNvSpPr>
            <a:spLocks noGrp="1"/>
          </p:cNvSpPr>
          <p:nvPr>
            <p:ph type="body" sz="quarter" idx="16" hasCustomPrompt="1"/>
          </p:nvPr>
        </p:nvSpPr>
        <p:spPr>
          <a:xfrm>
            <a:off x="5346700" y="34004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FUNDING NEED</a:t>
            </a:r>
          </a:p>
          <a:p>
            <a:pPr lvl="1"/>
            <a:endParaRPr lang="en-US" dirty="0"/>
          </a:p>
        </p:txBody>
      </p:sp>
      <p:sp>
        <p:nvSpPr>
          <p:cNvPr id="8" name="Text Placeholder 13">
            <a:extLst>
              <a:ext uri="{FF2B5EF4-FFF2-40B4-BE49-F238E27FC236}">
                <a16:creationId xmlns:a16="http://schemas.microsoft.com/office/drawing/2014/main" id="{C79CE2D6-15A8-4A64-B1DA-94719B3686E7}"/>
              </a:ext>
            </a:extLst>
          </p:cNvPr>
          <p:cNvSpPr>
            <a:spLocks noGrp="1"/>
          </p:cNvSpPr>
          <p:nvPr>
            <p:ph type="body" sz="quarter" idx="17" hasCustomPrompt="1"/>
          </p:nvPr>
        </p:nvSpPr>
        <p:spPr>
          <a:xfrm>
            <a:off x="698500" y="46958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15</a:t>
            </a:r>
          </a:p>
        </p:txBody>
      </p:sp>
      <p:sp>
        <p:nvSpPr>
          <p:cNvPr id="9" name="Text Placeholder 13">
            <a:extLst>
              <a:ext uri="{FF2B5EF4-FFF2-40B4-BE49-F238E27FC236}">
                <a16:creationId xmlns:a16="http://schemas.microsoft.com/office/drawing/2014/main" id="{3C46B3A9-CB7A-4831-B64B-B16DC185A971}"/>
              </a:ext>
            </a:extLst>
          </p:cNvPr>
          <p:cNvSpPr>
            <a:spLocks noGrp="1"/>
          </p:cNvSpPr>
          <p:nvPr>
            <p:ph type="body" sz="quarter" idx="18" hasCustomPrompt="1"/>
          </p:nvPr>
        </p:nvSpPr>
        <p:spPr>
          <a:xfrm>
            <a:off x="698500" y="56102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COUNTRIES AFFECTED</a:t>
            </a:r>
          </a:p>
          <a:p>
            <a:pPr lvl="1"/>
            <a:endParaRPr lang="en-US" dirty="0"/>
          </a:p>
        </p:txBody>
      </p:sp>
      <p:sp>
        <p:nvSpPr>
          <p:cNvPr id="10" name="Text Placeholder 13">
            <a:extLst>
              <a:ext uri="{FF2B5EF4-FFF2-40B4-BE49-F238E27FC236}">
                <a16:creationId xmlns:a16="http://schemas.microsoft.com/office/drawing/2014/main" id="{315BA222-AE04-4871-915C-9535F56FABE4}"/>
              </a:ext>
            </a:extLst>
          </p:cNvPr>
          <p:cNvSpPr>
            <a:spLocks noGrp="1"/>
          </p:cNvSpPr>
          <p:nvPr>
            <p:ph type="body" sz="quarter" idx="19" hasCustomPrompt="1"/>
          </p:nvPr>
        </p:nvSpPr>
        <p:spPr>
          <a:xfrm>
            <a:off x="5346700" y="46958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22</a:t>
            </a:r>
          </a:p>
        </p:txBody>
      </p:sp>
      <p:sp>
        <p:nvSpPr>
          <p:cNvPr id="11" name="Text Placeholder 13">
            <a:extLst>
              <a:ext uri="{FF2B5EF4-FFF2-40B4-BE49-F238E27FC236}">
                <a16:creationId xmlns:a16="http://schemas.microsoft.com/office/drawing/2014/main" id="{172C73B4-6961-4FA3-80DF-7165C16F978A}"/>
              </a:ext>
            </a:extLst>
          </p:cNvPr>
          <p:cNvSpPr>
            <a:spLocks noGrp="1"/>
          </p:cNvSpPr>
          <p:nvPr>
            <p:ph type="body" sz="quarter" idx="20" hasCustomPrompt="1"/>
          </p:nvPr>
        </p:nvSpPr>
        <p:spPr>
          <a:xfrm>
            <a:off x="5346700" y="56102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DONORS</a:t>
            </a:r>
          </a:p>
          <a:p>
            <a:pPr lvl="1"/>
            <a:endParaRPr lang="en-US" dirty="0"/>
          </a:p>
        </p:txBody>
      </p:sp>
      <p:sp>
        <p:nvSpPr>
          <p:cNvPr id="12" name="object 5">
            <a:extLst>
              <a:ext uri="{FF2B5EF4-FFF2-40B4-BE49-F238E27FC236}">
                <a16:creationId xmlns:a16="http://schemas.microsoft.com/office/drawing/2014/main" id="{0C1CDA5F-A187-45F9-8606-4749E931CED5}"/>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13" name="Text Placeholder 9">
            <a:extLst>
              <a:ext uri="{FF2B5EF4-FFF2-40B4-BE49-F238E27FC236}">
                <a16:creationId xmlns:a16="http://schemas.microsoft.com/office/drawing/2014/main" id="{05C57B39-9539-4E84-8163-00E97C030285}"/>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Tree>
    <p:extLst>
      <p:ext uri="{BB962C8B-B14F-4D97-AF65-F5344CB8AC3E}">
        <p14:creationId xmlns:p14="http://schemas.microsoft.com/office/powerpoint/2010/main" val="343552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1D9973FC-5ECE-4AE0-BEEC-E714AF7F1B8D}"/>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object 5">
            <a:extLst>
              <a:ext uri="{FF2B5EF4-FFF2-40B4-BE49-F238E27FC236}">
                <a16:creationId xmlns:a16="http://schemas.microsoft.com/office/drawing/2014/main" id="{FC530147-D7DF-4A94-8988-861D55856262}"/>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5" name="Text Placeholder 9">
            <a:extLst>
              <a:ext uri="{FF2B5EF4-FFF2-40B4-BE49-F238E27FC236}">
                <a16:creationId xmlns:a16="http://schemas.microsoft.com/office/drawing/2014/main" id="{265EDEA1-250B-42B2-A53B-5D6541FCF9F2}"/>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Picture Placeholder 11">
            <a:extLst>
              <a:ext uri="{FF2B5EF4-FFF2-40B4-BE49-F238E27FC236}">
                <a16:creationId xmlns:a16="http://schemas.microsoft.com/office/drawing/2014/main" id="{AE9E9ED3-3CD4-4EB8-B29A-476EE9FE500F}"/>
              </a:ext>
            </a:extLst>
          </p:cNvPr>
          <p:cNvSpPr>
            <a:spLocks noGrp="1"/>
          </p:cNvSpPr>
          <p:nvPr>
            <p:ph type="pic" sz="quarter" idx="12"/>
          </p:nvPr>
        </p:nvSpPr>
        <p:spPr>
          <a:xfrm>
            <a:off x="736600" y="2524125"/>
            <a:ext cx="3009900" cy="3314700"/>
          </a:xfrm>
          <a:prstGeom prst="rect">
            <a:avLst/>
          </a:prstGeom>
        </p:spPr>
        <p:txBody>
          <a:bodyPr/>
          <a:lstStyle/>
          <a:p>
            <a:r>
              <a:rPr lang="en-US"/>
              <a:t>Click icon to add picture</a:t>
            </a:r>
          </a:p>
        </p:txBody>
      </p:sp>
      <p:sp>
        <p:nvSpPr>
          <p:cNvPr id="15" name="Text Placeholder 13">
            <a:extLst>
              <a:ext uri="{FF2B5EF4-FFF2-40B4-BE49-F238E27FC236}">
                <a16:creationId xmlns:a16="http://schemas.microsoft.com/office/drawing/2014/main" id="{D4566FAF-6E0B-4567-97BF-B17B93F898EE}"/>
              </a:ext>
            </a:extLst>
          </p:cNvPr>
          <p:cNvSpPr>
            <a:spLocks noGrp="1"/>
          </p:cNvSpPr>
          <p:nvPr>
            <p:ph type="body" sz="quarter" idx="13" hasCustomPrompt="1"/>
          </p:nvPr>
        </p:nvSpPr>
        <p:spPr>
          <a:xfrm>
            <a:off x="3975100" y="2530561"/>
            <a:ext cx="2705100" cy="3308264"/>
          </a:xfrm>
          <a:prstGeom prst="rect">
            <a:avLst/>
          </a:prstGeom>
        </p:spPr>
        <p:txBody>
          <a:bodyPr lIns="0" tIns="0" rIns="0" bIns="0"/>
          <a:lstStyle>
            <a:lvl1pPr marL="285750" indent="-285750">
              <a:buFont typeface="Arial" panose="020B0604020202020204" pitchFamily="34" charset="0"/>
              <a:buChar cha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a:t>
            </a:r>
            <a:r>
              <a:rPr lang="en-US" dirty="0" err="1"/>
              <a:t>ll</a:t>
            </a:r>
            <a:r>
              <a:rPr lang="en-US" dirty="0"/>
              <a:t> </a:t>
            </a:r>
          </a:p>
          <a:p>
            <a:pPr lvl="0"/>
            <a:r>
              <a:rPr lang="en-US" dirty="0"/>
              <a:t>And administrative hurdles. Despite challenges, humanitarian actors </a:t>
            </a:r>
          </a:p>
          <a:p>
            <a:pPr lvl="0"/>
            <a:r>
              <a:rPr lang="en-US" dirty="0"/>
              <a:t>Ways to deliver assistance, reaching more than 2.7 million people with aid in 2017</a:t>
            </a:r>
          </a:p>
          <a:p>
            <a:pPr lvl="1"/>
            <a:endParaRPr lang="en-US" dirty="0"/>
          </a:p>
        </p:txBody>
      </p:sp>
      <p:sp>
        <p:nvSpPr>
          <p:cNvPr id="17" name="Chart Placeholder 16">
            <a:extLst>
              <a:ext uri="{FF2B5EF4-FFF2-40B4-BE49-F238E27FC236}">
                <a16:creationId xmlns:a16="http://schemas.microsoft.com/office/drawing/2014/main" id="{BF1C1493-5AF5-4BD4-83F5-24140F5637D4}"/>
              </a:ext>
            </a:extLst>
          </p:cNvPr>
          <p:cNvSpPr>
            <a:spLocks noGrp="1"/>
          </p:cNvSpPr>
          <p:nvPr>
            <p:ph type="chart" sz="quarter" idx="14"/>
          </p:nvPr>
        </p:nvSpPr>
        <p:spPr>
          <a:xfrm>
            <a:off x="6908800" y="2530561"/>
            <a:ext cx="3048000" cy="3251114"/>
          </a:xfrm>
          <a:prstGeom prst="rect">
            <a:avLst/>
          </a:prstGeom>
        </p:spPr>
        <p:txBody>
          <a:bodyPr/>
          <a:lstStyle/>
          <a:p>
            <a:r>
              <a:rPr lang="en-US"/>
              <a:t>Click icon to add chart</a:t>
            </a:r>
            <a:endParaRPr lang="en-US" dirty="0"/>
          </a:p>
        </p:txBody>
      </p:sp>
    </p:spTree>
    <p:extLst>
      <p:ext uri="{BB962C8B-B14F-4D97-AF65-F5344CB8AC3E}">
        <p14:creationId xmlns:p14="http://schemas.microsoft.com/office/powerpoint/2010/main" val="667137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Graphic">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93E86C8-0C88-444B-9DE1-92A43B95E6EC}"/>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object 5">
            <a:extLst>
              <a:ext uri="{FF2B5EF4-FFF2-40B4-BE49-F238E27FC236}">
                <a16:creationId xmlns:a16="http://schemas.microsoft.com/office/drawing/2014/main" id="{A6D96005-61A5-4D71-91C3-F67C5F6CE89A}"/>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5" name="Text Placeholder 9">
            <a:extLst>
              <a:ext uri="{FF2B5EF4-FFF2-40B4-BE49-F238E27FC236}">
                <a16:creationId xmlns:a16="http://schemas.microsoft.com/office/drawing/2014/main" id="{55792ADB-1E33-4C0E-8AA1-770D61A23481}"/>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7" name="Picture Placeholder 6">
            <a:extLst>
              <a:ext uri="{FF2B5EF4-FFF2-40B4-BE49-F238E27FC236}">
                <a16:creationId xmlns:a16="http://schemas.microsoft.com/office/drawing/2014/main" id="{2ECC6051-064A-466C-BB97-F52C644D4248}"/>
              </a:ext>
            </a:extLst>
          </p:cNvPr>
          <p:cNvSpPr>
            <a:spLocks noGrp="1"/>
          </p:cNvSpPr>
          <p:nvPr>
            <p:ph type="pic" sz="quarter" idx="12"/>
          </p:nvPr>
        </p:nvSpPr>
        <p:spPr>
          <a:xfrm>
            <a:off x="698500" y="2257425"/>
            <a:ext cx="9258300" cy="4572000"/>
          </a:xfrm>
          <a:prstGeom prst="rect">
            <a:avLst/>
          </a:prstGeom>
        </p:spPr>
        <p:txBody>
          <a:bodyPr/>
          <a:lstStyle/>
          <a:p>
            <a:r>
              <a:rPr lang="en-US"/>
              <a:t>Click icon to add picture</a:t>
            </a:r>
          </a:p>
        </p:txBody>
      </p:sp>
    </p:spTree>
    <p:extLst>
      <p:ext uri="{BB962C8B-B14F-4D97-AF65-F5344CB8AC3E}">
        <p14:creationId xmlns:p14="http://schemas.microsoft.com/office/powerpoint/2010/main" val="190648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E5D143C0-9694-4D80-A195-66BE04BC787E}"/>
              </a:ext>
            </a:extLst>
          </p:cNvPr>
          <p:cNvSpPr>
            <a:spLocks noGrp="1"/>
          </p:cNvSpPr>
          <p:nvPr>
            <p:ph type="body" sz="quarter" idx="13" hasCustomPrompt="1"/>
          </p:nvPr>
        </p:nvSpPr>
        <p:spPr>
          <a:xfrm>
            <a:off x="698500" y="1679615"/>
            <a:ext cx="4648200" cy="5149809"/>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extLst>
      <p:ext uri="{BB962C8B-B14F-4D97-AF65-F5344CB8AC3E}">
        <p14:creationId xmlns:p14="http://schemas.microsoft.com/office/powerpoint/2010/main" val="254731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08/2014</a:t>
            </a:r>
            <a:endParaRPr lang="en-GB"/>
          </a:p>
        </p:txBody>
      </p:sp>
      <p:sp>
        <p:nvSpPr>
          <p:cNvPr id="5" name="Footer Placeholder 4"/>
          <p:cNvSpPr>
            <a:spLocks noGrp="1"/>
          </p:cNvSpPr>
          <p:nvPr>
            <p:ph type="ftr" sz="quarter" idx="11"/>
          </p:nvPr>
        </p:nvSpPr>
        <p:spPr/>
        <p:txBody>
          <a:bodyPr/>
          <a:lstStyle/>
          <a:p>
            <a:r>
              <a:rPr lang="en-US"/>
              <a:t>IASC presentation (last updated 20140828)</a:t>
            </a:r>
            <a:endParaRPr lang="en-GB"/>
          </a:p>
        </p:txBody>
      </p:sp>
      <p:sp>
        <p:nvSpPr>
          <p:cNvPr id="6" name="Slide Number Placeholder 5"/>
          <p:cNvSpPr>
            <a:spLocks noGrp="1"/>
          </p:cNvSpPr>
          <p:nvPr>
            <p:ph type="sldNum" sz="quarter" idx="12"/>
          </p:nvPr>
        </p:nvSpPr>
        <p:spPr/>
        <p:txBody>
          <a:bodyPr/>
          <a:lstStyle/>
          <a:p>
            <a:fld id="{001E8751-2270-4FD5-BB5B-D09FDF3FC834}" type="slidenum">
              <a:rPr lang="en-GB" smtClean="0"/>
              <a:t>‹#›</a:t>
            </a:fld>
            <a:endParaRPr lang="en-GB"/>
          </a:p>
        </p:txBody>
      </p:sp>
    </p:spTree>
    <p:extLst>
      <p:ext uri="{BB962C8B-B14F-4D97-AF65-F5344CB8AC3E}">
        <p14:creationId xmlns:p14="http://schemas.microsoft.com/office/powerpoint/2010/main" val="123408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5" r:id="rId4"/>
    <p:sldLayoutId id="2147483668" r:id="rId5"/>
    <p:sldLayoutId id="2147483670" r:id="rId6"/>
    <p:sldLayoutId id="2147483669" r:id="rId7"/>
    <p:sldLayoutId id="2147483671" r:id="rId8"/>
    <p:sldLayoutId id="2147483672" r:id="rId9"/>
    <p:sldLayoutId id="2147483673" r:id="rId10"/>
  </p:sldLayoutIdLst>
  <p:hf sldNum="0"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bodyStyle>
    <p:other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otherStyle>
  </p:txStyles>
  <p:extLst mod="1">
    <p:ext uri="{27BBF7A9-308A-43DC-89C8-2F10F3537804}">
      <p15:sldGuideLst xmlns:p15="http://schemas.microsoft.com/office/powerpoint/2012/main">
        <p15:guide id="1" orient="horz" pos="4302" userDrawn="1">
          <p15:clr>
            <a:srgbClr val="F26B43"/>
          </p15:clr>
        </p15:guide>
        <p15:guide id="2" pos="3368" userDrawn="1">
          <p15:clr>
            <a:srgbClr val="F26B43"/>
          </p15:clr>
        </p15:guide>
        <p15:guide id="3" pos="440" userDrawn="1">
          <p15:clr>
            <a:srgbClr val="F26B43"/>
          </p15:clr>
        </p15:guide>
        <p15:guide id="4" pos="6272" userDrawn="1">
          <p15:clr>
            <a:srgbClr val="F26B43"/>
          </p15:clr>
        </p15:guide>
        <p15:guide id="5" orient="horz" pos="486" userDrawn="1">
          <p15:clr>
            <a:srgbClr val="F26B43"/>
          </p15:clr>
        </p15:guide>
        <p15:guide id="6" orient="horz" pos="1062" userDrawn="1">
          <p15:clr>
            <a:srgbClr val="F26B43"/>
          </p15:clr>
        </p15:guide>
        <p15:guide id="7" orient="horz" pos="238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3A1270-442B-4D88-AB7D-C5C78B99FB81}"/>
              </a:ext>
            </a:extLst>
          </p:cNvPr>
          <p:cNvSpPr>
            <a:spLocks noGrp="1"/>
          </p:cNvSpPr>
          <p:nvPr>
            <p:ph type="body" sz="quarter" idx="10"/>
          </p:nvPr>
        </p:nvSpPr>
        <p:spPr>
          <a:xfrm>
            <a:off x="622300" y="2219325"/>
            <a:ext cx="9829800" cy="1409700"/>
          </a:xfrm>
        </p:spPr>
        <p:txBody>
          <a:bodyPr/>
          <a:lstStyle/>
          <a:p>
            <a:r>
              <a:rPr lang="en-US" dirty="0"/>
              <a:t>Global Clusters Coordination Group</a:t>
            </a:r>
          </a:p>
        </p:txBody>
      </p:sp>
      <p:sp>
        <p:nvSpPr>
          <p:cNvPr id="3" name="Text Placeholder 2">
            <a:extLst>
              <a:ext uri="{FF2B5EF4-FFF2-40B4-BE49-F238E27FC236}">
                <a16:creationId xmlns:a16="http://schemas.microsoft.com/office/drawing/2014/main" id="{CC384199-CF88-4637-BD9A-6635EBCA4CD3}"/>
              </a:ext>
            </a:extLst>
          </p:cNvPr>
          <p:cNvSpPr>
            <a:spLocks noGrp="1"/>
          </p:cNvSpPr>
          <p:nvPr>
            <p:ph type="body" sz="quarter" idx="11"/>
          </p:nvPr>
        </p:nvSpPr>
        <p:spPr/>
        <p:txBody>
          <a:bodyPr/>
          <a:lstStyle/>
          <a:p>
            <a:r>
              <a:rPr lang="fr-CH" dirty="0"/>
              <a:t>Food Security Cluster Global </a:t>
            </a:r>
            <a:r>
              <a:rPr lang="fr-CH" dirty="0" err="1"/>
              <a:t>Partners</a:t>
            </a:r>
            <a:r>
              <a:rPr lang="fr-CH" dirty="0"/>
              <a:t> meeting</a:t>
            </a:r>
          </a:p>
          <a:p>
            <a:r>
              <a:rPr lang="fr-CH" dirty="0"/>
              <a:t>Rome, 23-24 May 2019</a:t>
            </a:r>
            <a:endParaRPr lang="en-US" dirty="0"/>
          </a:p>
        </p:txBody>
      </p:sp>
    </p:spTree>
    <p:extLst>
      <p:ext uri="{BB962C8B-B14F-4D97-AF65-F5344CB8AC3E}">
        <p14:creationId xmlns:p14="http://schemas.microsoft.com/office/powerpoint/2010/main" val="6686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a:xfrm>
            <a:off x="420645" y="5131184"/>
            <a:ext cx="10083800" cy="47617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endParaRPr lang="en-US" sz="4411" kern="0" dirty="0">
              <a:solidFill>
                <a:schemeClr val="tx1">
                  <a:lumMod val="50000"/>
                  <a:lumOff val="50000"/>
                </a:schemeClr>
              </a:solidFill>
              <a:latin typeface="Arial" panose="020B0604020202020204" pitchFamily="34" charset="0"/>
              <a:ea typeface="+mj-ea"/>
              <a:cs typeface="Arial" panose="020B0604020202020204" pitchFamily="34" charset="0"/>
            </a:endParaRPr>
          </a:p>
        </p:txBody>
      </p:sp>
      <p:sp>
        <p:nvSpPr>
          <p:cNvPr id="15" name="Rectangle 2"/>
          <p:cNvSpPr txBox="1">
            <a:spLocks noChangeArrowheads="1"/>
          </p:cNvSpPr>
          <p:nvPr/>
        </p:nvSpPr>
        <p:spPr>
          <a:xfrm>
            <a:off x="724959" y="-5252"/>
            <a:ext cx="9243483" cy="618345"/>
          </a:xfrm>
          <a:prstGeom prst="rect">
            <a:avLst/>
          </a:prstGeom>
        </p:spPr>
        <p:txBody>
          <a:bodyPr vert="horz" lIns="100838" tIns="50419" rIns="100838" bIns="5041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fontAlgn="base" hangingPunct="0">
              <a:spcAft>
                <a:spcPct val="0"/>
              </a:spcAft>
              <a:tabLst>
                <a:tab pos="695026" algn="l"/>
              </a:tabLst>
              <a:defRPr/>
            </a:pPr>
            <a:endParaRPr lang="en-US" sz="2625" b="1" cap="all" dirty="0">
              <a:solidFill>
                <a:srgbClr val="272E67"/>
              </a:solidFill>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10" name="Rectangle 3">
            <a:extLst>
              <a:ext uri="{FF2B5EF4-FFF2-40B4-BE49-F238E27FC236}">
                <a16:creationId xmlns:a16="http://schemas.microsoft.com/office/drawing/2014/main" id="{4D9AB989-D7D4-43F9-A270-86BC7C8A9366}"/>
              </a:ext>
            </a:extLst>
          </p:cNvPr>
          <p:cNvSpPr txBox="1">
            <a:spLocks noChangeArrowheads="1"/>
          </p:cNvSpPr>
          <p:nvPr/>
        </p:nvSpPr>
        <p:spPr bwMode="auto">
          <a:xfrm>
            <a:off x="724958" y="829813"/>
            <a:ext cx="8823325" cy="5903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rtlCol="0" anchor="t" anchorCtr="0" compatLnSpc="1">
            <a:prstTxWarp prst="textNoShape">
              <a:avLst/>
            </a:prstTxWarp>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dirty="0"/>
              <a:t>Created in 2014 – all 11 global cluster coordinators are members</a:t>
            </a:r>
          </a:p>
          <a:p>
            <a:pPr lvl="0"/>
            <a:r>
              <a:rPr lang="en-US" dirty="0"/>
              <a:t>Monthly meetings</a:t>
            </a:r>
          </a:p>
          <a:p>
            <a:pPr lvl="0"/>
            <a:r>
              <a:rPr lang="en-US" dirty="0"/>
              <a:t>Main objectives: field support to clusters and inter cluster groups; guidance development and support; joint advocacy – where required from field colleagues</a:t>
            </a:r>
          </a:p>
          <a:p>
            <a:pPr lvl="0"/>
            <a:r>
              <a:rPr lang="en-US" dirty="0"/>
              <a:t>With the IASC restructuring, the </a:t>
            </a:r>
            <a:r>
              <a:rPr lang="en-US" b="1" dirty="0"/>
              <a:t>GCCG is one of the IASC associated entities</a:t>
            </a:r>
          </a:p>
          <a:p>
            <a:pPr lvl="0"/>
            <a:r>
              <a:rPr lang="en-US" dirty="0"/>
              <a:t>GCCG interacts with IASC bodies (EDG; OPAG, Results Groups), via the IASC Secretariat. Modalities of engagement and accountability lines are being defined</a:t>
            </a:r>
            <a:endParaRPr lang="en-US" altLang="en-US" sz="1985" b="1" dirty="0">
              <a:solidFill>
                <a:srgbClr val="272E67"/>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GB" altLang="en-US" sz="1985" dirty="0">
              <a:latin typeface="Arial" panose="020B0604020202020204" pitchFamily="34" charset="0"/>
              <a:cs typeface="Arial" panose="020B0604020202020204" pitchFamily="34" charset="0"/>
            </a:endParaRPr>
          </a:p>
          <a:p>
            <a:endParaRPr lang="en-GB" altLang="en-US" sz="1985" dirty="0">
              <a:solidFill>
                <a:srgbClr val="0069AB"/>
              </a:solidFill>
              <a:latin typeface="Arial" panose="020B0604020202020204" pitchFamily="34" charset="0"/>
              <a:cs typeface="Arial" panose="020B0604020202020204" pitchFamily="34" charset="0"/>
            </a:endParaRPr>
          </a:p>
        </p:txBody>
      </p:sp>
      <p:sp>
        <p:nvSpPr>
          <p:cNvPr id="8" name="Rectangle 1">
            <a:extLst>
              <a:ext uri="{FF2B5EF4-FFF2-40B4-BE49-F238E27FC236}">
                <a16:creationId xmlns:a16="http://schemas.microsoft.com/office/drawing/2014/main" id="{A3ACF0FC-7F21-41AC-91F3-CD9D058D977A}"/>
              </a:ext>
            </a:extLst>
          </p:cNvPr>
          <p:cNvSpPr>
            <a:spLocks noChangeArrowheads="1"/>
          </p:cNvSpPr>
          <p:nvPr/>
        </p:nvSpPr>
        <p:spPr bwMode="auto">
          <a:xfrm>
            <a:off x="296046" y="-5253"/>
            <a:ext cx="10094305" cy="623290"/>
          </a:xfrm>
          <a:prstGeom prst="rect">
            <a:avLst/>
          </a:prstGeom>
          <a:solidFill>
            <a:srgbClr val="C4C8E7"/>
          </a:solidFill>
          <a:ln>
            <a:noFill/>
          </a:ln>
        </p:spPr>
        <p:txBody>
          <a:bodyPr/>
          <a:lstStyle>
            <a:lvl1pPr eaLnBrk="0" hangingPunct="0">
              <a:defRPr b="1">
                <a:solidFill>
                  <a:schemeClr val="tx1"/>
                </a:solidFill>
                <a:latin typeface="Arial" charset="0"/>
                <a:ea typeface="MS PGothic" pitchFamily="34" charset="-128"/>
              </a:defRPr>
            </a:lvl1pPr>
            <a:lvl2pPr marL="742950" indent="-285750" eaLnBrk="0" hangingPunct="0">
              <a:defRPr b="1">
                <a:solidFill>
                  <a:schemeClr val="tx1"/>
                </a:solidFill>
                <a:latin typeface="Arial" charset="0"/>
                <a:ea typeface="MS PGothic" pitchFamily="34" charset="-128"/>
              </a:defRPr>
            </a:lvl2pPr>
            <a:lvl3pPr marL="1143000" indent="-228600" eaLnBrk="0" hangingPunct="0">
              <a:defRPr b="1">
                <a:solidFill>
                  <a:schemeClr val="tx1"/>
                </a:solidFill>
                <a:latin typeface="Arial" charset="0"/>
                <a:ea typeface="MS PGothic" pitchFamily="34" charset="-128"/>
              </a:defRPr>
            </a:lvl3pPr>
            <a:lvl4pPr marL="1600200" indent="-228600" eaLnBrk="0" hangingPunct="0">
              <a:defRPr b="1">
                <a:solidFill>
                  <a:schemeClr val="tx1"/>
                </a:solidFill>
                <a:latin typeface="Arial" charset="0"/>
                <a:ea typeface="MS PGothic" pitchFamily="34" charset="-128"/>
              </a:defRPr>
            </a:lvl4pPr>
            <a:lvl5pPr marL="2057400" indent="-228600" eaLnBrk="0" hangingPunct="0">
              <a:defRPr b="1">
                <a:solidFill>
                  <a:schemeClr val="tx1"/>
                </a:solidFill>
                <a:latin typeface="Arial" charset="0"/>
                <a:ea typeface="MS PGothic" pitchFamily="34" charset="-128"/>
              </a:defRPr>
            </a:lvl5pPr>
            <a:lvl6pPr marL="2514600" indent="-228600" eaLnBrk="0" fontAlgn="base" hangingPunct="0">
              <a:spcBef>
                <a:spcPct val="0"/>
              </a:spcBef>
              <a:spcAft>
                <a:spcPct val="0"/>
              </a:spcAft>
              <a:defRPr b="1">
                <a:solidFill>
                  <a:schemeClr val="tx1"/>
                </a:solidFill>
                <a:latin typeface="Arial" charset="0"/>
                <a:ea typeface="MS PGothic" pitchFamily="34" charset="-128"/>
              </a:defRPr>
            </a:lvl6pPr>
            <a:lvl7pPr marL="2971800" indent="-228600" eaLnBrk="0" fontAlgn="base" hangingPunct="0">
              <a:spcBef>
                <a:spcPct val="0"/>
              </a:spcBef>
              <a:spcAft>
                <a:spcPct val="0"/>
              </a:spcAft>
              <a:defRPr b="1">
                <a:solidFill>
                  <a:schemeClr val="tx1"/>
                </a:solidFill>
                <a:latin typeface="Arial" charset="0"/>
                <a:ea typeface="MS PGothic" pitchFamily="34" charset="-128"/>
              </a:defRPr>
            </a:lvl7pPr>
            <a:lvl8pPr marL="3429000" indent="-228600" eaLnBrk="0" fontAlgn="base" hangingPunct="0">
              <a:spcBef>
                <a:spcPct val="0"/>
              </a:spcBef>
              <a:spcAft>
                <a:spcPct val="0"/>
              </a:spcAft>
              <a:defRPr b="1">
                <a:solidFill>
                  <a:schemeClr val="tx1"/>
                </a:solidFill>
                <a:latin typeface="Arial" charset="0"/>
                <a:ea typeface="MS PGothic" pitchFamily="34" charset="-128"/>
              </a:defRPr>
            </a:lvl8pPr>
            <a:lvl9pPr marL="3886200" indent="-228600" eaLnBrk="0" fontAlgn="base" hangingPunct="0">
              <a:spcBef>
                <a:spcPct val="0"/>
              </a:spcBef>
              <a:spcAft>
                <a:spcPct val="0"/>
              </a:spcAft>
              <a:defRPr b="1">
                <a:solidFill>
                  <a:schemeClr val="tx1"/>
                </a:solidFill>
                <a:latin typeface="Arial" charset="0"/>
                <a:ea typeface="MS PGothic" pitchFamily="34" charset="-128"/>
              </a:defRPr>
            </a:lvl9pPr>
          </a:lstStyle>
          <a:p>
            <a:r>
              <a:rPr lang="en-US" sz="3200" dirty="0">
                <a:solidFill>
                  <a:schemeClr val="accent1">
                    <a:lumMod val="75000"/>
                  </a:schemeClr>
                </a:solidFill>
              </a:rPr>
              <a:t>GCCG in a nutshell…</a:t>
            </a:r>
          </a:p>
        </p:txBody>
      </p:sp>
    </p:spTree>
    <p:extLst>
      <p:ext uri="{BB962C8B-B14F-4D97-AF65-F5344CB8AC3E}">
        <p14:creationId xmlns:p14="http://schemas.microsoft.com/office/powerpoint/2010/main" val="3806051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a:xfrm>
            <a:off x="304800" y="5131184"/>
            <a:ext cx="10083800" cy="47617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endParaRPr lang="en-US" sz="4411" kern="0" dirty="0">
              <a:solidFill>
                <a:schemeClr val="tx1">
                  <a:lumMod val="50000"/>
                  <a:lumOff val="50000"/>
                </a:schemeClr>
              </a:solidFill>
              <a:latin typeface="Arial" panose="020B0604020202020204" pitchFamily="34" charset="0"/>
              <a:ea typeface="+mj-ea"/>
              <a:cs typeface="Arial" panose="020B0604020202020204" pitchFamily="34" charset="0"/>
            </a:endParaRPr>
          </a:p>
        </p:txBody>
      </p:sp>
      <p:sp>
        <p:nvSpPr>
          <p:cNvPr id="91" name="AutoShape 56"/>
          <p:cNvSpPr>
            <a:spLocks noChangeAspect="1" noChangeArrowheads="1" noTextEdit="1"/>
          </p:cNvSpPr>
          <p:nvPr/>
        </p:nvSpPr>
        <p:spPr bwMode="auto">
          <a:xfrm>
            <a:off x="2710207" y="1200953"/>
            <a:ext cx="4851079" cy="3905722"/>
          </a:xfrm>
          <a:prstGeom prst="rect">
            <a:avLst/>
          </a:prstGeom>
          <a:noFill/>
          <a:ln w="9525">
            <a:noFill/>
            <a:miter lim="800000"/>
            <a:headEnd/>
            <a:tailEnd/>
          </a:ln>
        </p:spPr>
        <p:txBody>
          <a:bodyPr/>
          <a:lstStyle/>
          <a:p>
            <a:pPr algn="ctr" eaLnBrk="0" hangingPunct="0">
              <a:lnSpc>
                <a:spcPct val="90000"/>
              </a:lnSpc>
              <a:spcBef>
                <a:spcPct val="20000"/>
              </a:spcBef>
              <a:defRPr/>
            </a:pPr>
            <a:endParaRPr lang="en-US" sz="3088">
              <a:solidFill>
                <a:srgbClr val="FFFF99"/>
              </a:solidFill>
              <a:effectLst>
                <a:outerShdw blurRad="38100" dist="38100" dir="2700000" algn="tl">
                  <a:srgbClr val="000000">
                    <a:alpha val="43137"/>
                  </a:srgbClr>
                </a:outerShdw>
              </a:effectLst>
              <a:latin typeface="Helvetica" pitchFamily="34" charset="0"/>
              <a:ea typeface="ＭＳ Ｐゴシック" pitchFamily="34" charset="-128"/>
            </a:endParaRPr>
          </a:p>
        </p:txBody>
      </p:sp>
      <p:sp>
        <p:nvSpPr>
          <p:cNvPr id="10" name="Rectangle 1"/>
          <p:cNvSpPr>
            <a:spLocks noChangeArrowheads="1"/>
          </p:cNvSpPr>
          <p:nvPr/>
        </p:nvSpPr>
        <p:spPr bwMode="auto">
          <a:xfrm>
            <a:off x="0" y="-5253"/>
            <a:ext cx="10693400" cy="623290"/>
          </a:xfrm>
          <a:prstGeom prst="rect">
            <a:avLst/>
          </a:prstGeom>
          <a:solidFill>
            <a:srgbClr val="C4C8E7"/>
          </a:solidFill>
          <a:ln>
            <a:noFill/>
          </a:ln>
        </p:spPr>
        <p:txBody>
          <a:bodyPr/>
          <a:lstStyle>
            <a:lvl1pPr eaLnBrk="0" hangingPunct="0">
              <a:defRPr b="1">
                <a:solidFill>
                  <a:schemeClr val="tx1"/>
                </a:solidFill>
                <a:latin typeface="Arial" charset="0"/>
                <a:ea typeface="MS PGothic" pitchFamily="34" charset="-128"/>
              </a:defRPr>
            </a:lvl1pPr>
            <a:lvl2pPr marL="742950" indent="-285750" eaLnBrk="0" hangingPunct="0">
              <a:defRPr b="1">
                <a:solidFill>
                  <a:schemeClr val="tx1"/>
                </a:solidFill>
                <a:latin typeface="Arial" charset="0"/>
                <a:ea typeface="MS PGothic" pitchFamily="34" charset="-128"/>
              </a:defRPr>
            </a:lvl2pPr>
            <a:lvl3pPr marL="1143000" indent="-228600" eaLnBrk="0" hangingPunct="0">
              <a:defRPr b="1">
                <a:solidFill>
                  <a:schemeClr val="tx1"/>
                </a:solidFill>
                <a:latin typeface="Arial" charset="0"/>
                <a:ea typeface="MS PGothic" pitchFamily="34" charset="-128"/>
              </a:defRPr>
            </a:lvl3pPr>
            <a:lvl4pPr marL="1600200" indent="-228600" eaLnBrk="0" hangingPunct="0">
              <a:defRPr b="1">
                <a:solidFill>
                  <a:schemeClr val="tx1"/>
                </a:solidFill>
                <a:latin typeface="Arial" charset="0"/>
                <a:ea typeface="MS PGothic" pitchFamily="34" charset="-128"/>
              </a:defRPr>
            </a:lvl4pPr>
            <a:lvl5pPr marL="2057400" indent="-228600" eaLnBrk="0" hangingPunct="0">
              <a:defRPr b="1">
                <a:solidFill>
                  <a:schemeClr val="tx1"/>
                </a:solidFill>
                <a:latin typeface="Arial" charset="0"/>
                <a:ea typeface="MS PGothic" pitchFamily="34" charset="-128"/>
              </a:defRPr>
            </a:lvl5pPr>
            <a:lvl6pPr marL="2514600" indent="-228600" eaLnBrk="0" fontAlgn="base" hangingPunct="0">
              <a:spcBef>
                <a:spcPct val="0"/>
              </a:spcBef>
              <a:spcAft>
                <a:spcPct val="0"/>
              </a:spcAft>
              <a:defRPr b="1">
                <a:solidFill>
                  <a:schemeClr val="tx1"/>
                </a:solidFill>
                <a:latin typeface="Arial" charset="0"/>
                <a:ea typeface="MS PGothic" pitchFamily="34" charset="-128"/>
              </a:defRPr>
            </a:lvl6pPr>
            <a:lvl7pPr marL="2971800" indent="-228600" eaLnBrk="0" fontAlgn="base" hangingPunct="0">
              <a:spcBef>
                <a:spcPct val="0"/>
              </a:spcBef>
              <a:spcAft>
                <a:spcPct val="0"/>
              </a:spcAft>
              <a:defRPr b="1">
                <a:solidFill>
                  <a:schemeClr val="tx1"/>
                </a:solidFill>
                <a:latin typeface="Arial" charset="0"/>
                <a:ea typeface="MS PGothic" pitchFamily="34" charset="-128"/>
              </a:defRPr>
            </a:lvl7pPr>
            <a:lvl8pPr marL="3429000" indent="-228600" eaLnBrk="0" fontAlgn="base" hangingPunct="0">
              <a:spcBef>
                <a:spcPct val="0"/>
              </a:spcBef>
              <a:spcAft>
                <a:spcPct val="0"/>
              </a:spcAft>
              <a:defRPr b="1">
                <a:solidFill>
                  <a:schemeClr val="tx1"/>
                </a:solidFill>
                <a:latin typeface="Arial" charset="0"/>
                <a:ea typeface="MS PGothic" pitchFamily="34" charset="-128"/>
              </a:defRPr>
            </a:lvl8pPr>
            <a:lvl9pPr marL="3886200" indent="-228600" eaLnBrk="0" fontAlgn="base" hangingPunct="0">
              <a:spcBef>
                <a:spcPct val="0"/>
              </a:spcBef>
              <a:spcAft>
                <a:spcPct val="0"/>
              </a:spcAft>
              <a:defRPr b="1">
                <a:solidFill>
                  <a:schemeClr val="tx1"/>
                </a:solidFill>
                <a:latin typeface="Arial" charset="0"/>
                <a:ea typeface="MS PGothic" pitchFamily="34" charset="-128"/>
              </a:defRPr>
            </a:lvl9pPr>
          </a:lstStyle>
          <a:p>
            <a:pPr eaLnBrk="1" hangingPunct="1">
              <a:defRPr/>
            </a:pPr>
            <a:endParaRPr lang="en-GB" altLang="en-US" sz="1985" dirty="0">
              <a:solidFill>
                <a:srgbClr val="026CB6"/>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a:xfrm>
            <a:off x="721457" y="-5252"/>
            <a:ext cx="9243483" cy="618345"/>
          </a:xfrm>
          <a:prstGeom prst="rect">
            <a:avLst/>
          </a:prstGeom>
        </p:spPr>
        <p:txBody>
          <a:bodyPr vert="horz" lIns="100838" tIns="50419" rIns="100838" bIns="5041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fontAlgn="base" hangingPunct="0">
              <a:spcAft>
                <a:spcPct val="0"/>
              </a:spcAft>
              <a:tabLst>
                <a:tab pos="695026" algn="l"/>
              </a:tabLst>
              <a:defRPr/>
            </a:pPr>
            <a:r>
              <a:rPr lang="en-US" sz="2625" b="1" cap="all" dirty="0">
                <a:solidFill>
                  <a:srgbClr val="272E67"/>
                </a:solidFill>
                <a:latin typeface="Arial" panose="020B0604020202020204" pitchFamily="34" charset="0"/>
                <a:ea typeface="Roboto Slab" panose="020B0604020202020204" charset="0"/>
                <a:cs typeface="Arial" panose="020B0604020202020204" pitchFamily="34" charset="0"/>
              </a:rPr>
              <a:t>IASC STRUCTURES</a:t>
            </a:r>
          </a:p>
        </p:txBody>
      </p:sp>
      <p:pic>
        <p:nvPicPr>
          <p:cNvPr id="4" name="Picture 3">
            <a:extLst>
              <a:ext uri="{FF2B5EF4-FFF2-40B4-BE49-F238E27FC236}">
                <a16:creationId xmlns:a16="http://schemas.microsoft.com/office/drawing/2014/main" id="{CE48E152-94E3-4B77-A2AD-5B3818D4F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57554" y="-588223"/>
            <a:ext cx="6178293" cy="8739296"/>
          </a:xfrm>
          <a:prstGeom prst="rect">
            <a:avLst/>
          </a:prstGeom>
        </p:spPr>
      </p:pic>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D54DB317-CC33-4359-BCA1-0DCF51C6B4A3}"/>
                  </a:ext>
                </a:extLst>
              </p:cNvPr>
              <p:cNvGraphicFramePr>
                <a:graphicFrameLocks noChangeAspect="1"/>
              </p:cNvGraphicFramePr>
              <p:nvPr>
                <p:extLst>
                  <p:ext uri="{D42A27DB-BD31-4B8C-83A1-F6EECF244321}">
                    <p14:modId xmlns:p14="http://schemas.microsoft.com/office/powerpoint/2010/main" val="183522289"/>
                  </p:ext>
                </p:extLst>
              </p:nvPr>
            </p:nvGraphicFramePr>
            <p:xfrm>
              <a:off x="-3390208" y="4213409"/>
              <a:ext cx="2673350" cy="1890713"/>
            </p:xfrm>
            <a:graphic>
              <a:graphicData uri="http://schemas.microsoft.com/office/powerpoint/2016/slidezoom">
                <pslz:sldZm>
                  <pslz:sldZmObj sldId="312" cId="2925783540">
                    <pslz:zmPr id="{FC8308E4-3434-4889-9621-A2D73C713CE3}" returnToParent="0" transitionDur="1000">
                      <p166:blipFill xmlns:p166="http://schemas.microsoft.com/office/powerpoint/2016/6/main">
                        <a:blip r:embed="rId4"/>
                        <a:stretch>
                          <a:fillRect/>
                        </a:stretch>
                      </p166:blipFill>
                      <p166:spPr xmlns:p166="http://schemas.microsoft.com/office/powerpoint/2016/6/main">
                        <a:xfrm>
                          <a:off x="0" y="0"/>
                          <a:ext cx="2673350" cy="1890713"/>
                        </a:xfrm>
                        <a:prstGeom prst="rect">
                          <a:avLst/>
                        </a:prstGeom>
                        <a:ln w="3175">
                          <a:solidFill>
                            <a:prstClr val="ltGray"/>
                          </a:solidFill>
                        </a:ln>
                      </p166:spPr>
                    </pslz:zmPr>
                  </pslz:sldZmObj>
                </pslz:sldZm>
              </a:graphicData>
            </a:graphic>
          </p:graphicFrame>
        </mc:Choice>
        <mc:Fallback xmlns="">
          <p:pic>
            <p:nvPicPr>
              <p:cNvPr id="3" name="Slide Zoom 2">
                <a:hlinkClick r:id="rId5" action="ppaction://hlinksldjump"/>
                <a:extLst>
                  <a:ext uri="{FF2B5EF4-FFF2-40B4-BE49-F238E27FC236}">
                    <a16:creationId xmlns:a16="http://schemas.microsoft.com/office/drawing/2014/main" id="{D54DB317-CC33-4359-BCA1-0DCF51C6B4A3}"/>
                  </a:ext>
                </a:extLst>
              </p:cNvPr>
              <p:cNvPicPr>
                <a:picLocks noGrp="1" noRot="1" noChangeAspect="1" noMove="1" noResize="1" noEditPoints="1" noAdjustHandles="1" noChangeArrowheads="1" noChangeShapeType="1"/>
              </p:cNvPicPr>
              <p:nvPr/>
            </p:nvPicPr>
            <p:blipFill>
              <a:blip r:embed="rId6"/>
              <a:stretch>
                <a:fillRect/>
              </a:stretch>
            </p:blipFill>
            <p:spPr>
              <a:xfrm>
                <a:off x="-3390208" y="4213409"/>
                <a:ext cx="2673350" cy="1890713"/>
              </a:xfrm>
              <a:prstGeom prst="rect">
                <a:avLst/>
              </a:prstGeom>
              <a:ln w="3175">
                <a:solidFill>
                  <a:prstClr val="ltGray"/>
                </a:solidFill>
              </a:ln>
            </p:spPr>
          </p:pic>
        </mc:Fallback>
      </mc:AlternateContent>
    </p:spTree>
    <p:extLst>
      <p:ext uri="{BB962C8B-B14F-4D97-AF65-F5344CB8AC3E}">
        <p14:creationId xmlns:p14="http://schemas.microsoft.com/office/powerpoint/2010/main" val="2925783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a:xfrm>
            <a:off x="304800" y="5131184"/>
            <a:ext cx="10083800" cy="47617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309" rtl="0" eaLnBrk="0" fontAlgn="base" latinLnBrk="0" hangingPunct="0">
              <a:lnSpc>
                <a:spcPct val="100000"/>
              </a:lnSpc>
              <a:spcBef>
                <a:spcPct val="0"/>
              </a:spcBef>
              <a:spcAft>
                <a:spcPct val="0"/>
              </a:spcAft>
              <a:buClrTx/>
              <a:buSzTx/>
              <a:buFontTx/>
              <a:buNone/>
              <a:tabLst/>
              <a:defRPr/>
            </a:pPr>
            <a:endParaRPr kumimoji="0" lang="en-US" sz="4411"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MS PGothic" pitchFamily="34" charset="-128"/>
              <a:cs typeface="Arial" panose="020B0604020202020204" pitchFamily="34" charset="0"/>
            </a:endParaRPr>
          </a:p>
        </p:txBody>
      </p:sp>
      <p:sp>
        <p:nvSpPr>
          <p:cNvPr id="25" name="Rectangle 1"/>
          <p:cNvSpPr>
            <a:spLocks noChangeArrowheads="1"/>
          </p:cNvSpPr>
          <p:nvPr/>
        </p:nvSpPr>
        <p:spPr bwMode="auto">
          <a:xfrm>
            <a:off x="0" y="0"/>
            <a:ext cx="10693399" cy="623290"/>
          </a:xfrm>
          <a:prstGeom prst="rect">
            <a:avLst/>
          </a:prstGeom>
          <a:solidFill>
            <a:srgbClr val="C4C8E7"/>
          </a:solidFill>
          <a:ln>
            <a:noFill/>
          </a:ln>
        </p:spPr>
        <p:txBody>
          <a:bodyPr/>
          <a:lstStyle>
            <a:lvl1pPr eaLnBrk="0" hangingPunct="0">
              <a:defRPr b="1">
                <a:solidFill>
                  <a:schemeClr val="tx1"/>
                </a:solidFill>
                <a:latin typeface="Arial" charset="0"/>
                <a:ea typeface="MS PGothic" pitchFamily="34" charset="-128"/>
              </a:defRPr>
            </a:lvl1pPr>
            <a:lvl2pPr marL="742950" indent="-285750" eaLnBrk="0" hangingPunct="0">
              <a:defRPr b="1">
                <a:solidFill>
                  <a:schemeClr val="tx1"/>
                </a:solidFill>
                <a:latin typeface="Arial" charset="0"/>
                <a:ea typeface="MS PGothic" pitchFamily="34" charset="-128"/>
              </a:defRPr>
            </a:lvl2pPr>
            <a:lvl3pPr marL="1143000" indent="-228600" eaLnBrk="0" hangingPunct="0">
              <a:defRPr b="1">
                <a:solidFill>
                  <a:schemeClr val="tx1"/>
                </a:solidFill>
                <a:latin typeface="Arial" charset="0"/>
                <a:ea typeface="MS PGothic" pitchFamily="34" charset="-128"/>
              </a:defRPr>
            </a:lvl3pPr>
            <a:lvl4pPr marL="1600200" indent="-228600" eaLnBrk="0" hangingPunct="0">
              <a:defRPr b="1">
                <a:solidFill>
                  <a:schemeClr val="tx1"/>
                </a:solidFill>
                <a:latin typeface="Arial" charset="0"/>
                <a:ea typeface="MS PGothic" pitchFamily="34" charset="-128"/>
              </a:defRPr>
            </a:lvl4pPr>
            <a:lvl5pPr marL="2057400" indent="-228600" eaLnBrk="0" hangingPunct="0">
              <a:defRPr b="1">
                <a:solidFill>
                  <a:schemeClr val="tx1"/>
                </a:solidFill>
                <a:latin typeface="Arial" charset="0"/>
                <a:ea typeface="MS PGothic" pitchFamily="34" charset="-128"/>
              </a:defRPr>
            </a:lvl5pPr>
            <a:lvl6pPr marL="2514600" indent="-228600" eaLnBrk="0" fontAlgn="base" hangingPunct="0">
              <a:spcBef>
                <a:spcPct val="0"/>
              </a:spcBef>
              <a:spcAft>
                <a:spcPct val="0"/>
              </a:spcAft>
              <a:defRPr b="1">
                <a:solidFill>
                  <a:schemeClr val="tx1"/>
                </a:solidFill>
                <a:latin typeface="Arial" charset="0"/>
                <a:ea typeface="MS PGothic" pitchFamily="34" charset="-128"/>
              </a:defRPr>
            </a:lvl6pPr>
            <a:lvl7pPr marL="2971800" indent="-228600" eaLnBrk="0" fontAlgn="base" hangingPunct="0">
              <a:spcBef>
                <a:spcPct val="0"/>
              </a:spcBef>
              <a:spcAft>
                <a:spcPct val="0"/>
              </a:spcAft>
              <a:defRPr b="1">
                <a:solidFill>
                  <a:schemeClr val="tx1"/>
                </a:solidFill>
                <a:latin typeface="Arial" charset="0"/>
                <a:ea typeface="MS PGothic" pitchFamily="34" charset="-128"/>
              </a:defRPr>
            </a:lvl7pPr>
            <a:lvl8pPr marL="3429000" indent="-228600" eaLnBrk="0" fontAlgn="base" hangingPunct="0">
              <a:spcBef>
                <a:spcPct val="0"/>
              </a:spcBef>
              <a:spcAft>
                <a:spcPct val="0"/>
              </a:spcAft>
              <a:defRPr b="1">
                <a:solidFill>
                  <a:schemeClr val="tx1"/>
                </a:solidFill>
                <a:latin typeface="Arial" charset="0"/>
                <a:ea typeface="MS PGothic" pitchFamily="34" charset="-128"/>
              </a:defRPr>
            </a:lvl8pPr>
            <a:lvl9pPr marL="3886200" indent="-228600" eaLnBrk="0" fontAlgn="base" hangingPunct="0">
              <a:spcBef>
                <a:spcPct val="0"/>
              </a:spcBef>
              <a:spcAft>
                <a:spcPct val="0"/>
              </a:spcAft>
              <a:defRPr b="1">
                <a:solidFill>
                  <a:schemeClr val="tx1"/>
                </a:solidFill>
                <a:latin typeface="Arial" charset="0"/>
                <a:ea typeface="MS PGothic" pitchFamily="34" charset="-128"/>
              </a:defRPr>
            </a:lvl9p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altLang="en-US" sz="1985" b="1" i="0" u="none" strike="noStrike" kern="1200" cap="none" spc="0" normalizeH="0" baseline="0" noProof="0">
              <a:ln>
                <a:noFill/>
              </a:ln>
              <a:solidFill>
                <a:srgbClr val="026CB6"/>
              </a:solidFill>
              <a:effectLst/>
              <a:uLnTx/>
              <a:uFillTx/>
              <a:latin typeface="Arial" charset="0"/>
              <a:ea typeface="MS PGothic" pitchFamily="34" charset="-128"/>
              <a:cs typeface="+mn-cs"/>
            </a:endParaRPr>
          </a:p>
        </p:txBody>
      </p:sp>
      <p:sp>
        <p:nvSpPr>
          <p:cNvPr id="26" name="Rectangle 2"/>
          <p:cNvSpPr txBox="1">
            <a:spLocks noChangeArrowheads="1"/>
          </p:cNvSpPr>
          <p:nvPr/>
        </p:nvSpPr>
        <p:spPr>
          <a:xfrm>
            <a:off x="724959" y="-2275"/>
            <a:ext cx="9243483" cy="618345"/>
          </a:xfrm>
          <a:prstGeom prst="rect">
            <a:avLst/>
          </a:prstGeom>
        </p:spPr>
        <p:txBody>
          <a:bodyPr vert="horz" lIns="100838" tIns="50419" rIns="100838" bIns="5041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tab pos="695026" algn="l"/>
              </a:tabLst>
              <a:defRPr/>
            </a:pPr>
            <a:r>
              <a:rPr kumimoji="0" lang="en-US" sz="2625" b="1" i="0" u="none" strike="noStrike" kern="1200" cap="all" spc="0" normalizeH="0" baseline="0" noProof="0" dirty="0">
                <a:ln>
                  <a:noFill/>
                </a:ln>
                <a:solidFill>
                  <a:srgbClr val="272E67"/>
                </a:solidFill>
                <a:effectLst/>
                <a:uLnTx/>
                <a:uFillTx/>
                <a:latin typeface="Roboto Slab" panose="020B0604020202020204" charset="0"/>
                <a:ea typeface="Roboto Slab" panose="020B0604020202020204" charset="0"/>
                <a:cs typeface="Times New Roman" panose="02020603050405020304" pitchFamily="18" charset="0"/>
              </a:rPr>
              <a:t>IASC Priorities (2019-2020)</a:t>
            </a:r>
          </a:p>
        </p:txBody>
      </p:sp>
      <p:sp>
        <p:nvSpPr>
          <p:cNvPr id="27" name="Slide Number Placeholder 4"/>
          <p:cNvSpPr>
            <a:spLocks noGrp="1"/>
          </p:cNvSpPr>
          <p:nvPr>
            <p:ph type="sldNum" sz="quarter" idx="12"/>
          </p:nvPr>
        </p:nvSpPr>
        <p:spPr>
          <a:xfrm>
            <a:off x="9212157" y="7031560"/>
            <a:ext cx="1008380" cy="402652"/>
          </a:xfrm>
        </p:spPr>
        <p:txBody>
          <a:bodyPr anchor="b"/>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1306" b="0" i="0" u="none" strike="noStrike" kern="1200" cap="none" spc="0" normalizeH="0" baseline="0" noProof="0" dirty="0">
                <a:ln>
                  <a:noFill/>
                </a:ln>
                <a:solidFill>
                  <a:srgbClr val="272E67"/>
                </a:solidFill>
                <a:effectLst/>
                <a:uLnTx/>
                <a:uFillTx/>
                <a:latin typeface="Arial" panose="020B0604020202020204" pitchFamily="34" charset="0"/>
                <a:ea typeface="Times New Roman" panose="02020603050405020304" pitchFamily="18" charset="0"/>
                <a:cs typeface="Arial" panose="020B0604020202020204" pitchFamily="34" charset="0"/>
              </a:rPr>
              <a:t>page </a:t>
            </a:r>
            <a:fld id="{001E8751-2270-4FD5-BB5B-D09FDF3FC834}" type="slidenum">
              <a:rPr kumimoji="0" lang="en-GB" sz="1306" b="0" i="0" u="none" strike="noStrike" kern="1200" cap="none" spc="0" normalizeH="0" baseline="0" noProof="0">
                <a:ln>
                  <a:noFill/>
                </a:ln>
                <a:solidFill>
                  <a:srgbClr val="272E67"/>
                </a:solidFill>
                <a:effectLst/>
                <a:uLnTx/>
                <a:uFillTx/>
                <a:latin typeface="Arial" panose="020B0604020202020204" pitchFamily="34" charset="0"/>
                <a:ea typeface="Times New Roman" panose="02020603050405020304" pitchFamily="18" charset="0"/>
                <a:cs typeface="Arial" panose="020B0604020202020204" pitchFamily="34" charset="0"/>
              </a:rPr>
              <a:pPr marL="0" marR="0" lvl="0" indent="0" algn="l" defTabSz="914309" rtl="0" eaLnBrk="1" fontAlgn="auto" latinLnBrk="0" hangingPunct="1">
                <a:lnSpc>
                  <a:spcPct val="100000"/>
                </a:lnSpc>
                <a:spcBef>
                  <a:spcPts val="0"/>
                </a:spcBef>
                <a:spcAft>
                  <a:spcPts val="0"/>
                </a:spcAft>
                <a:buClrTx/>
                <a:buSzTx/>
                <a:buFontTx/>
                <a:buNone/>
                <a:tabLst/>
                <a:defRPr/>
              </a:pPr>
              <a:t>4</a:t>
            </a:fld>
            <a:endParaRPr kumimoji="0" lang="en-GB" sz="1306" b="0" i="0" u="none" strike="noStrike" kern="1200" cap="none" spc="0" normalizeH="0" baseline="0" noProof="0" dirty="0">
              <a:ln>
                <a:noFill/>
              </a:ln>
              <a:solidFill>
                <a:srgbClr val="272E67"/>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8" name="Imag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896" y="7094952"/>
            <a:ext cx="1834024" cy="275870"/>
          </a:xfrm>
          <a:prstGeom prst="rect">
            <a:avLst/>
          </a:prstGeom>
        </p:spPr>
      </p:pic>
      <p:pic>
        <p:nvPicPr>
          <p:cNvPr id="8" name="Picture 7">
            <a:extLst>
              <a:ext uri="{FF2B5EF4-FFF2-40B4-BE49-F238E27FC236}">
                <a16:creationId xmlns:a16="http://schemas.microsoft.com/office/drawing/2014/main" id="{A6DBFF78-50C2-4A43-8853-B4F429FEB611}"/>
              </a:ext>
            </a:extLst>
          </p:cNvPr>
          <p:cNvPicPr>
            <a:picLocks noChangeAspect="1"/>
          </p:cNvPicPr>
          <p:nvPr/>
        </p:nvPicPr>
        <p:blipFill>
          <a:blip r:embed="rId4"/>
          <a:stretch>
            <a:fillRect/>
          </a:stretch>
        </p:blipFill>
        <p:spPr>
          <a:xfrm>
            <a:off x="740055" y="814046"/>
            <a:ext cx="891262" cy="1049474"/>
          </a:xfrm>
          <a:prstGeom prst="rect">
            <a:avLst/>
          </a:prstGeom>
        </p:spPr>
      </p:pic>
      <p:pic>
        <p:nvPicPr>
          <p:cNvPr id="10" name="Picture 9">
            <a:extLst>
              <a:ext uri="{FF2B5EF4-FFF2-40B4-BE49-F238E27FC236}">
                <a16:creationId xmlns:a16="http://schemas.microsoft.com/office/drawing/2014/main" id="{51EF9355-E430-4CF6-AE5E-ECA55048A9CC}"/>
              </a:ext>
            </a:extLst>
          </p:cNvPr>
          <p:cNvPicPr>
            <a:picLocks noChangeAspect="1"/>
          </p:cNvPicPr>
          <p:nvPr/>
        </p:nvPicPr>
        <p:blipFill>
          <a:blip r:embed="rId5"/>
          <a:stretch>
            <a:fillRect/>
          </a:stretch>
        </p:blipFill>
        <p:spPr>
          <a:xfrm>
            <a:off x="800848" y="2307176"/>
            <a:ext cx="858916" cy="827105"/>
          </a:xfrm>
          <a:prstGeom prst="rect">
            <a:avLst/>
          </a:prstGeom>
        </p:spPr>
      </p:pic>
      <p:pic>
        <p:nvPicPr>
          <p:cNvPr id="11" name="Picture 10">
            <a:extLst>
              <a:ext uri="{FF2B5EF4-FFF2-40B4-BE49-F238E27FC236}">
                <a16:creationId xmlns:a16="http://schemas.microsoft.com/office/drawing/2014/main" id="{A9B0C1DA-F633-4E67-A1D2-07EFCB58BD29}"/>
              </a:ext>
            </a:extLst>
          </p:cNvPr>
          <p:cNvPicPr>
            <a:picLocks noChangeAspect="1"/>
          </p:cNvPicPr>
          <p:nvPr/>
        </p:nvPicPr>
        <p:blipFill>
          <a:blip r:embed="rId6"/>
          <a:stretch>
            <a:fillRect/>
          </a:stretch>
        </p:blipFill>
        <p:spPr>
          <a:xfrm>
            <a:off x="807749" y="3248025"/>
            <a:ext cx="755871" cy="827105"/>
          </a:xfrm>
          <a:prstGeom prst="rect">
            <a:avLst/>
          </a:prstGeom>
        </p:spPr>
      </p:pic>
      <p:pic>
        <p:nvPicPr>
          <p:cNvPr id="12" name="Picture 11">
            <a:extLst>
              <a:ext uri="{FF2B5EF4-FFF2-40B4-BE49-F238E27FC236}">
                <a16:creationId xmlns:a16="http://schemas.microsoft.com/office/drawing/2014/main" id="{9E853C80-E266-4206-B4AE-CC3A82EC2DB5}"/>
              </a:ext>
            </a:extLst>
          </p:cNvPr>
          <p:cNvPicPr>
            <a:picLocks noChangeAspect="1"/>
          </p:cNvPicPr>
          <p:nvPr/>
        </p:nvPicPr>
        <p:blipFill>
          <a:blip r:embed="rId7"/>
          <a:stretch>
            <a:fillRect/>
          </a:stretch>
        </p:blipFill>
        <p:spPr>
          <a:xfrm>
            <a:off x="762463" y="4391025"/>
            <a:ext cx="856149" cy="868264"/>
          </a:xfrm>
          <a:prstGeom prst="rect">
            <a:avLst/>
          </a:prstGeom>
        </p:spPr>
      </p:pic>
      <p:pic>
        <p:nvPicPr>
          <p:cNvPr id="13" name="Picture 12">
            <a:extLst>
              <a:ext uri="{FF2B5EF4-FFF2-40B4-BE49-F238E27FC236}">
                <a16:creationId xmlns:a16="http://schemas.microsoft.com/office/drawing/2014/main" id="{D3A8080F-68A9-42F3-8A86-397D36A4C7B1}"/>
              </a:ext>
            </a:extLst>
          </p:cNvPr>
          <p:cNvPicPr>
            <a:picLocks noChangeAspect="1"/>
          </p:cNvPicPr>
          <p:nvPr/>
        </p:nvPicPr>
        <p:blipFill>
          <a:blip r:embed="rId8"/>
          <a:stretch>
            <a:fillRect/>
          </a:stretch>
        </p:blipFill>
        <p:spPr>
          <a:xfrm>
            <a:off x="800848" y="5381625"/>
            <a:ext cx="769671" cy="823818"/>
          </a:xfrm>
          <a:prstGeom prst="rect">
            <a:avLst/>
          </a:prstGeom>
        </p:spPr>
      </p:pic>
      <p:graphicFrame>
        <p:nvGraphicFramePr>
          <p:cNvPr id="2" name="Table 1">
            <a:extLst>
              <a:ext uri="{FF2B5EF4-FFF2-40B4-BE49-F238E27FC236}">
                <a16:creationId xmlns:a16="http://schemas.microsoft.com/office/drawing/2014/main" id="{F4E6A930-008C-40FF-ADA9-7B5224283EC7}"/>
              </a:ext>
            </a:extLst>
          </p:cNvPr>
          <p:cNvGraphicFramePr>
            <a:graphicFrameLocks noGrp="1"/>
          </p:cNvGraphicFramePr>
          <p:nvPr>
            <p:extLst/>
          </p:nvPr>
        </p:nvGraphicFramePr>
        <p:xfrm>
          <a:off x="1985433" y="723535"/>
          <a:ext cx="7646882" cy="1277281"/>
        </p:xfrm>
        <a:graphic>
          <a:graphicData uri="http://schemas.openxmlformats.org/drawingml/2006/table">
            <a:tbl>
              <a:tblPr firstRow="1" bandRow="1">
                <a:tableStyleId>{5C22544A-7EE6-4342-B048-85BDC9FD1C3A}</a:tableStyleId>
              </a:tblPr>
              <a:tblGrid>
                <a:gridCol w="7646882">
                  <a:extLst>
                    <a:ext uri="{9D8B030D-6E8A-4147-A177-3AD203B41FA5}">
                      <a16:colId xmlns:a16="http://schemas.microsoft.com/office/drawing/2014/main" val="1067965798"/>
                    </a:ext>
                  </a:extLst>
                </a:gridCol>
              </a:tblGrid>
              <a:tr h="1277281">
                <a:tc>
                  <a:txBody>
                    <a:bodyPr/>
                    <a:lstStyle/>
                    <a:p>
                      <a:pPr marL="285750" lvl="2" indent="-285750" rtl="0" eaLnBrk="1" hangingPunct="1">
                        <a:buFont typeface="Arial" panose="020B0604020202020204" pitchFamily="34" charset="0"/>
                        <a:buChar char="•"/>
                      </a:pPr>
                      <a:r>
                        <a:rPr lang="en-US" sz="1500" b="1" dirty="0">
                          <a:solidFill>
                            <a:srgbClr val="272E67"/>
                          </a:solidFill>
                          <a:latin typeface="Arial" panose="020B0604020202020204" pitchFamily="34" charset="0"/>
                          <a:ea typeface="+mn-ea"/>
                          <a:cs typeface="Arial" panose="020B0604020202020204" pitchFamily="34" charset="0"/>
                        </a:rPr>
                        <a:t>Mainstreaming of Protection </a:t>
                      </a:r>
                      <a:r>
                        <a:rPr lang="en-US" sz="1500" b="0" dirty="0">
                          <a:solidFill>
                            <a:srgbClr val="272E67"/>
                          </a:solidFill>
                          <a:latin typeface="Arial" panose="020B0604020202020204" pitchFamily="34" charset="0"/>
                          <a:ea typeface="+mn-ea"/>
                          <a:cs typeface="Arial" panose="020B0604020202020204" pitchFamily="34" charset="0"/>
                        </a:rPr>
                        <a:t>throughout the humanitarian response – looking at inclusion of agreed, specific and measurable indicators within cluster response and reviewing them within the midterm review process.</a:t>
                      </a:r>
                    </a:p>
                    <a:p>
                      <a:pPr marL="285750" lvl="2" indent="-285750" eaLnBrk="1" hangingPunct="1">
                        <a:buFont typeface="Arial" panose="020B0604020202020204" pitchFamily="34" charset="0"/>
                        <a:buChar char="•"/>
                      </a:pPr>
                      <a:r>
                        <a:rPr lang="en-US" sz="1500" b="0" dirty="0">
                          <a:solidFill>
                            <a:srgbClr val="272E67"/>
                          </a:solidFill>
                          <a:latin typeface="Arial" panose="020B0604020202020204" pitchFamily="34" charset="0"/>
                          <a:ea typeface="+mn-ea"/>
                          <a:cs typeface="Arial" panose="020B0604020202020204" pitchFamily="34" charset="0"/>
                        </a:rPr>
                        <a:t>Addressing </a:t>
                      </a:r>
                      <a:r>
                        <a:rPr lang="en-US" sz="1500" b="1" dirty="0">
                          <a:solidFill>
                            <a:srgbClr val="272E67"/>
                          </a:solidFill>
                          <a:latin typeface="Arial" panose="020B0604020202020204" pitchFamily="34" charset="0"/>
                          <a:ea typeface="+mn-ea"/>
                          <a:cs typeface="Arial" panose="020B0604020202020204" pitchFamily="34" charset="0"/>
                        </a:rPr>
                        <a:t>bureaucratic impediments </a:t>
                      </a:r>
                      <a:r>
                        <a:rPr lang="en-US" sz="1500" b="0" dirty="0">
                          <a:solidFill>
                            <a:srgbClr val="272E67"/>
                          </a:solidFill>
                          <a:latin typeface="Arial" panose="020B0604020202020204" pitchFamily="34" charset="0"/>
                          <a:ea typeface="+mn-ea"/>
                          <a:cs typeface="Arial" panose="020B0604020202020204" pitchFamily="34" charset="0"/>
                        </a:rPr>
                        <a:t>imposed on NGOs</a:t>
                      </a:r>
                    </a:p>
                    <a:p>
                      <a:pPr marL="285750" lvl="2" indent="-285750" eaLnBrk="1" hangingPunct="1">
                        <a:buFont typeface="Arial" panose="020B0604020202020204" pitchFamily="34" charset="0"/>
                        <a:buChar char="•"/>
                      </a:pPr>
                      <a:r>
                        <a:rPr lang="en-US" sz="1500" b="0" dirty="0">
                          <a:solidFill>
                            <a:srgbClr val="272E67"/>
                          </a:solidFill>
                          <a:latin typeface="Arial" panose="020B0604020202020204" pitchFamily="34" charset="0"/>
                          <a:ea typeface="+mn-ea"/>
                          <a:cs typeface="Arial" panose="020B0604020202020204" pitchFamily="34" charset="0"/>
                        </a:rPr>
                        <a:t>Strengthened </a:t>
                      </a:r>
                      <a:r>
                        <a:rPr lang="en-US" sz="1500" b="1" dirty="0">
                          <a:solidFill>
                            <a:srgbClr val="272E67"/>
                          </a:solidFill>
                          <a:latin typeface="Arial" panose="020B0604020202020204" pitchFamily="34" charset="0"/>
                          <a:ea typeface="+mn-ea"/>
                          <a:cs typeface="Arial" panose="020B0604020202020204" pitchFamily="34" charset="0"/>
                        </a:rPr>
                        <a:t>humanitarian leadership</a:t>
                      </a:r>
                    </a:p>
                  </a:txBody>
                  <a:tcPr marL="100838" marR="100838" marT="50419" marB="50419">
                    <a:solidFill>
                      <a:schemeClr val="accent5">
                        <a:lumMod val="20000"/>
                        <a:lumOff val="80000"/>
                      </a:schemeClr>
                    </a:solidFill>
                  </a:tcPr>
                </a:tc>
                <a:extLst>
                  <a:ext uri="{0D108BD9-81ED-4DB2-BD59-A6C34878D82A}">
                    <a16:rowId xmlns:a16="http://schemas.microsoft.com/office/drawing/2014/main" val="1784687626"/>
                  </a:ext>
                </a:extLst>
              </a:tr>
            </a:tbl>
          </a:graphicData>
        </a:graphic>
      </p:graphicFrame>
      <p:graphicFrame>
        <p:nvGraphicFramePr>
          <p:cNvPr id="14" name="Table 13">
            <a:extLst>
              <a:ext uri="{FF2B5EF4-FFF2-40B4-BE49-F238E27FC236}">
                <a16:creationId xmlns:a16="http://schemas.microsoft.com/office/drawing/2014/main" id="{311EADF5-7E0D-4B58-BCEC-B8B18310F5CE}"/>
              </a:ext>
            </a:extLst>
          </p:cNvPr>
          <p:cNvGraphicFramePr>
            <a:graphicFrameLocks noGrp="1"/>
          </p:cNvGraphicFramePr>
          <p:nvPr>
            <p:extLst/>
          </p:nvPr>
        </p:nvGraphicFramePr>
        <p:xfrm>
          <a:off x="1985433" y="2235242"/>
          <a:ext cx="7646882" cy="827105"/>
        </p:xfrm>
        <a:graphic>
          <a:graphicData uri="http://schemas.openxmlformats.org/drawingml/2006/table">
            <a:tbl>
              <a:tblPr firstRow="1" bandRow="1">
                <a:tableStyleId>{5C22544A-7EE6-4342-B048-85BDC9FD1C3A}</a:tableStyleId>
              </a:tblPr>
              <a:tblGrid>
                <a:gridCol w="7646882">
                  <a:extLst>
                    <a:ext uri="{9D8B030D-6E8A-4147-A177-3AD203B41FA5}">
                      <a16:colId xmlns:a16="http://schemas.microsoft.com/office/drawing/2014/main" val="1067965798"/>
                    </a:ext>
                  </a:extLst>
                </a:gridCol>
              </a:tblGrid>
              <a:tr h="827105">
                <a:tc>
                  <a:txBody>
                    <a:bodyPr/>
                    <a:lstStyle/>
                    <a:p>
                      <a:pPr marL="285750" lvl="2" indent="-285750" algn="l" defTabSz="914400" rtl="0" eaLnBrk="1" latinLnBrk="0" hangingPunct="1">
                        <a:buFont typeface="Arial" panose="020B0604020202020204" pitchFamily="34" charset="0"/>
                        <a:buChar char="•"/>
                      </a:pPr>
                      <a:r>
                        <a:rPr lang="en-US" sz="1500" b="0" kern="1200" dirty="0">
                          <a:solidFill>
                            <a:srgbClr val="272E67"/>
                          </a:solidFill>
                          <a:latin typeface="Arial" panose="020B0604020202020204" pitchFamily="34" charset="0"/>
                          <a:ea typeface="+mn-ea"/>
                          <a:cs typeface="Arial" panose="020B0604020202020204" pitchFamily="34" charset="0"/>
                        </a:rPr>
                        <a:t>Humanitarian response </a:t>
                      </a:r>
                      <a:r>
                        <a:rPr lang="en-US" sz="1500" b="1" kern="1200" dirty="0">
                          <a:solidFill>
                            <a:srgbClr val="272E67"/>
                          </a:solidFill>
                          <a:latin typeface="Arial" panose="020B0604020202020204" pitchFamily="34" charset="0"/>
                          <a:ea typeface="+mn-ea"/>
                          <a:cs typeface="Arial" panose="020B0604020202020204" pitchFamily="34" charset="0"/>
                        </a:rPr>
                        <a:t>informed and adapted </a:t>
                      </a:r>
                      <a:r>
                        <a:rPr lang="en-US" sz="1500" b="0" kern="1200" dirty="0">
                          <a:solidFill>
                            <a:srgbClr val="272E67"/>
                          </a:solidFill>
                          <a:latin typeface="Arial" panose="020B0604020202020204" pitchFamily="34" charset="0"/>
                          <a:ea typeface="+mn-ea"/>
                          <a:cs typeface="Arial" panose="020B0604020202020204" pitchFamily="34" charset="0"/>
                        </a:rPr>
                        <a:t>by feedback from </a:t>
                      </a:r>
                      <a:r>
                        <a:rPr lang="en-US" sz="1500" b="1" kern="1200" dirty="0">
                          <a:solidFill>
                            <a:srgbClr val="272E67"/>
                          </a:solidFill>
                          <a:latin typeface="Arial" panose="020B0604020202020204" pitchFamily="34" charset="0"/>
                          <a:ea typeface="+mn-ea"/>
                          <a:cs typeface="Arial" panose="020B0604020202020204" pitchFamily="34" charset="0"/>
                        </a:rPr>
                        <a:t>affected people</a:t>
                      </a:r>
                      <a:r>
                        <a:rPr lang="en-US" sz="1500" b="0" kern="1200" dirty="0">
                          <a:solidFill>
                            <a:srgbClr val="272E67"/>
                          </a:solidFill>
                          <a:latin typeface="Arial" panose="020B0604020202020204" pitchFamily="34" charset="0"/>
                          <a:ea typeface="+mn-ea"/>
                          <a:cs typeface="Arial" panose="020B0604020202020204" pitchFamily="34" charset="0"/>
                        </a:rPr>
                        <a:t>.</a:t>
                      </a:r>
                    </a:p>
                    <a:p>
                      <a:pPr marL="285750" lvl="2" indent="-285750" algn="l" defTabSz="914400" rtl="0" eaLnBrk="1" latinLnBrk="0" hangingPunct="1">
                        <a:buFont typeface="Arial" panose="020B0604020202020204" pitchFamily="34" charset="0"/>
                        <a:buChar char="•"/>
                      </a:pPr>
                      <a:r>
                        <a:rPr lang="en-US" sz="1500" b="1" kern="1200" dirty="0">
                          <a:solidFill>
                            <a:srgbClr val="272E67"/>
                          </a:solidFill>
                          <a:latin typeface="Arial" panose="020B0604020202020204" pitchFamily="34" charset="0"/>
                          <a:ea typeface="+mn-ea"/>
                          <a:cs typeface="Arial" panose="020B0604020202020204" pitchFamily="34" charset="0"/>
                        </a:rPr>
                        <a:t>PSEA/SHA</a:t>
                      </a:r>
                      <a:r>
                        <a:rPr lang="en-US" sz="1500" b="0" kern="1200" dirty="0">
                          <a:solidFill>
                            <a:srgbClr val="272E67"/>
                          </a:solidFill>
                          <a:latin typeface="Arial" panose="020B0604020202020204" pitchFamily="34" charset="0"/>
                          <a:ea typeface="+mn-ea"/>
                          <a:cs typeface="Arial" panose="020B0604020202020204" pitchFamily="34" charset="0"/>
                        </a:rPr>
                        <a:t>: awareness, prevention, reporting, addressing violations</a:t>
                      </a:r>
                    </a:p>
                    <a:p>
                      <a:pPr marL="285750" lvl="2" indent="-285750" algn="l" defTabSz="914400" rtl="0" eaLnBrk="1" latinLnBrk="0" hangingPunct="1">
                        <a:buFont typeface="Arial" panose="020B0604020202020204" pitchFamily="34" charset="0"/>
                        <a:buChar char="•"/>
                      </a:pPr>
                      <a:r>
                        <a:rPr lang="en-US" sz="1500" b="0" kern="1200" dirty="0">
                          <a:solidFill>
                            <a:srgbClr val="272E67"/>
                          </a:solidFill>
                          <a:latin typeface="Arial" panose="020B0604020202020204" pitchFamily="34" charset="0"/>
                          <a:ea typeface="+mn-ea"/>
                          <a:cs typeface="Arial" panose="020B0604020202020204" pitchFamily="34" charset="0"/>
                        </a:rPr>
                        <a:t>Guidelines on the </a:t>
                      </a:r>
                      <a:r>
                        <a:rPr lang="en-US" sz="1500" b="1" kern="1200" dirty="0">
                          <a:solidFill>
                            <a:srgbClr val="272E67"/>
                          </a:solidFill>
                          <a:latin typeface="Arial" panose="020B0604020202020204" pitchFamily="34" charset="0"/>
                          <a:ea typeface="+mn-ea"/>
                          <a:cs typeface="Arial" panose="020B0604020202020204" pitchFamily="34" charset="0"/>
                        </a:rPr>
                        <a:t>inclusion of persons with disabilities </a:t>
                      </a:r>
                      <a:r>
                        <a:rPr lang="en-US" sz="1500" b="0" kern="1200" dirty="0">
                          <a:solidFill>
                            <a:srgbClr val="272E67"/>
                          </a:solidFill>
                          <a:latin typeface="Arial" panose="020B0604020202020204" pitchFamily="34" charset="0"/>
                          <a:ea typeface="+mn-ea"/>
                          <a:cs typeface="Arial" panose="020B0604020202020204" pitchFamily="34" charset="0"/>
                        </a:rPr>
                        <a:t>in humanitarian action</a:t>
                      </a:r>
                    </a:p>
                  </a:txBody>
                  <a:tcPr marL="100838" marR="100838" marT="50419" marB="50419">
                    <a:solidFill>
                      <a:schemeClr val="accent5">
                        <a:lumMod val="20000"/>
                        <a:lumOff val="80000"/>
                      </a:schemeClr>
                    </a:solidFill>
                  </a:tcPr>
                </a:tc>
                <a:extLst>
                  <a:ext uri="{0D108BD9-81ED-4DB2-BD59-A6C34878D82A}">
                    <a16:rowId xmlns:a16="http://schemas.microsoft.com/office/drawing/2014/main" val="1784687626"/>
                  </a:ext>
                </a:extLst>
              </a:tr>
            </a:tbl>
          </a:graphicData>
        </a:graphic>
      </p:graphicFrame>
      <p:graphicFrame>
        <p:nvGraphicFramePr>
          <p:cNvPr id="15" name="Table 14">
            <a:extLst>
              <a:ext uri="{FF2B5EF4-FFF2-40B4-BE49-F238E27FC236}">
                <a16:creationId xmlns:a16="http://schemas.microsoft.com/office/drawing/2014/main" id="{BFAEEF86-A40C-43BE-8399-DBE2837E57F5}"/>
              </a:ext>
            </a:extLst>
          </p:cNvPr>
          <p:cNvGraphicFramePr>
            <a:graphicFrameLocks noGrp="1"/>
          </p:cNvGraphicFramePr>
          <p:nvPr>
            <p:extLst/>
          </p:nvPr>
        </p:nvGraphicFramePr>
        <p:xfrm>
          <a:off x="1985433" y="3171825"/>
          <a:ext cx="7646882" cy="1015238"/>
        </p:xfrm>
        <a:graphic>
          <a:graphicData uri="http://schemas.openxmlformats.org/drawingml/2006/table">
            <a:tbl>
              <a:tblPr firstRow="1" bandRow="1">
                <a:tableStyleId>{5C22544A-7EE6-4342-B048-85BDC9FD1C3A}</a:tableStyleId>
              </a:tblPr>
              <a:tblGrid>
                <a:gridCol w="7646882">
                  <a:extLst>
                    <a:ext uri="{9D8B030D-6E8A-4147-A177-3AD203B41FA5}">
                      <a16:colId xmlns:a16="http://schemas.microsoft.com/office/drawing/2014/main" val="1067965798"/>
                    </a:ext>
                  </a:extLst>
                </a:gridCol>
              </a:tblGrid>
              <a:tr h="806704">
                <a:tc>
                  <a:txBody>
                    <a:bodyPr/>
                    <a:lstStyle/>
                    <a:p>
                      <a:pPr marL="285750" lvl="2" indent="-285750" algn="l" defTabSz="914400" rtl="0" eaLnBrk="1" latinLnBrk="0" hangingPunct="1">
                        <a:buFont typeface="Arial" panose="020B0604020202020204" pitchFamily="34" charset="0"/>
                        <a:buChar char="•"/>
                      </a:pPr>
                      <a:r>
                        <a:rPr lang="en-US" sz="1500" b="0" kern="1200" dirty="0">
                          <a:solidFill>
                            <a:srgbClr val="272E67"/>
                          </a:solidFill>
                          <a:latin typeface="Arial" panose="020B0604020202020204" pitchFamily="34" charset="0"/>
                          <a:ea typeface="+mn-ea"/>
                          <a:cs typeface="Arial" panose="020B0604020202020204" pitchFamily="34" charset="0"/>
                        </a:rPr>
                        <a:t>Common </a:t>
                      </a:r>
                      <a:r>
                        <a:rPr lang="en-US" sz="1500" b="1" kern="1200" dirty="0">
                          <a:solidFill>
                            <a:srgbClr val="272E67"/>
                          </a:solidFill>
                          <a:latin typeface="Arial" panose="020B0604020202020204" pitchFamily="34" charset="0"/>
                          <a:ea typeface="+mn-ea"/>
                          <a:cs typeface="Arial" panose="020B0604020202020204" pitchFamily="34" charset="0"/>
                        </a:rPr>
                        <a:t>narratives</a:t>
                      </a:r>
                    </a:p>
                    <a:p>
                      <a:pPr marL="285750" lvl="2" indent="-285750" algn="l" defTabSz="914400" rtl="0" eaLnBrk="1" latinLnBrk="0" hangingPunct="1">
                        <a:buFont typeface="Arial" panose="020B0604020202020204" pitchFamily="34" charset="0"/>
                        <a:buChar char="•"/>
                      </a:pPr>
                      <a:r>
                        <a:rPr lang="en-US" sz="1500" b="0" kern="1200" dirty="0">
                          <a:solidFill>
                            <a:srgbClr val="272E67"/>
                          </a:solidFill>
                          <a:latin typeface="Arial" panose="020B0604020202020204" pitchFamily="34" charset="0"/>
                          <a:ea typeface="+mn-ea"/>
                          <a:cs typeface="Arial" panose="020B0604020202020204" pitchFamily="34" charset="0"/>
                        </a:rPr>
                        <a:t>2-3 contexts: humanitarian </a:t>
                      </a:r>
                      <a:r>
                        <a:rPr lang="en-US" sz="1500" b="1" kern="1200" dirty="0">
                          <a:solidFill>
                            <a:srgbClr val="272E67"/>
                          </a:solidFill>
                          <a:latin typeface="Arial" panose="020B0604020202020204" pitchFamily="34" charset="0"/>
                          <a:ea typeface="+mn-ea"/>
                          <a:cs typeface="Arial" panose="020B0604020202020204" pitchFamily="34" charset="0"/>
                        </a:rPr>
                        <a:t>diplomacy strategy </a:t>
                      </a:r>
                      <a:r>
                        <a:rPr lang="en-US" sz="1500" b="0" kern="1200" dirty="0">
                          <a:solidFill>
                            <a:srgbClr val="272E67"/>
                          </a:solidFill>
                          <a:latin typeface="Arial" panose="020B0604020202020204" pitchFamily="34" charset="0"/>
                          <a:ea typeface="+mn-ea"/>
                          <a:cs typeface="Arial" panose="020B0604020202020204" pitchFamily="34" charset="0"/>
                        </a:rPr>
                        <a:t>to address access and/ or protection challenges on the ground.</a:t>
                      </a:r>
                    </a:p>
                    <a:p>
                      <a:pPr marL="285750" indent="-285750" algn="l" defTabSz="914400" rtl="0" eaLnBrk="1" latinLnBrk="0" hangingPunct="1">
                        <a:buFont typeface="Arial" panose="020B0604020202020204" pitchFamily="34" charset="0"/>
                        <a:buChar char="•"/>
                      </a:pPr>
                      <a:r>
                        <a:rPr lang="en-US" sz="1500" b="0" kern="1200" dirty="0">
                          <a:solidFill>
                            <a:srgbClr val="272E67"/>
                          </a:solidFill>
                          <a:latin typeface="Arial" panose="020B0604020202020204" pitchFamily="34" charset="0"/>
                          <a:ea typeface="+mn-ea"/>
                          <a:cs typeface="Arial" panose="020B0604020202020204" pitchFamily="34" charset="0"/>
                        </a:rPr>
                        <a:t>Impact of </a:t>
                      </a:r>
                      <a:r>
                        <a:rPr lang="en-US" sz="1500" b="1" kern="1200" dirty="0">
                          <a:solidFill>
                            <a:srgbClr val="272E67"/>
                          </a:solidFill>
                          <a:latin typeface="Arial" panose="020B0604020202020204" pitchFamily="34" charset="0"/>
                          <a:ea typeface="+mn-ea"/>
                          <a:cs typeface="Arial" panose="020B0604020202020204" pitchFamily="34" charset="0"/>
                        </a:rPr>
                        <a:t>counter terrorism </a:t>
                      </a:r>
                      <a:r>
                        <a:rPr lang="en-US" sz="1500" b="0" kern="1200" dirty="0">
                          <a:solidFill>
                            <a:srgbClr val="272E67"/>
                          </a:solidFill>
                          <a:latin typeface="Arial" panose="020B0604020202020204" pitchFamily="34" charset="0"/>
                          <a:ea typeface="+mn-ea"/>
                          <a:cs typeface="Arial" panose="020B0604020202020204" pitchFamily="34" charset="0"/>
                        </a:rPr>
                        <a:t>measures on humanitarian action </a:t>
                      </a:r>
                      <a:endParaRPr lang="en-US" altLang="en-US" sz="1500" b="0" kern="1200" dirty="0">
                        <a:solidFill>
                          <a:srgbClr val="272E67"/>
                        </a:solidFill>
                        <a:latin typeface="Arial" panose="020B0604020202020204" pitchFamily="34" charset="0"/>
                        <a:ea typeface="Times New Roman" panose="02020603050405020304" pitchFamily="18" charset="0"/>
                        <a:cs typeface="Arial" panose="020B0604020202020204" pitchFamily="34" charset="0"/>
                      </a:endParaRPr>
                    </a:p>
                  </a:txBody>
                  <a:tcPr marL="100838" marR="100838" marT="50419" marB="50419">
                    <a:solidFill>
                      <a:schemeClr val="accent5">
                        <a:lumMod val="20000"/>
                        <a:lumOff val="80000"/>
                      </a:schemeClr>
                    </a:solidFill>
                  </a:tcPr>
                </a:tc>
                <a:extLst>
                  <a:ext uri="{0D108BD9-81ED-4DB2-BD59-A6C34878D82A}">
                    <a16:rowId xmlns:a16="http://schemas.microsoft.com/office/drawing/2014/main" val="1784687626"/>
                  </a:ext>
                </a:extLst>
              </a:tr>
            </a:tbl>
          </a:graphicData>
        </a:graphic>
      </p:graphicFrame>
      <p:graphicFrame>
        <p:nvGraphicFramePr>
          <p:cNvPr id="16" name="Table 15">
            <a:extLst>
              <a:ext uri="{FF2B5EF4-FFF2-40B4-BE49-F238E27FC236}">
                <a16:creationId xmlns:a16="http://schemas.microsoft.com/office/drawing/2014/main" id="{00128B2A-9B6E-4F02-A460-AB3280E0A6A8}"/>
              </a:ext>
            </a:extLst>
          </p:cNvPr>
          <p:cNvGraphicFramePr>
            <a:graphicFrameLocks noGrp="1"/>
          </p:cNvGraphicFramePr>
          <p:nvPr>
            <p:extLst/>
          </p:nvPr>
        </p:nvGraphicFramePr>
        <p:xfrm>
          <a:off x="1985433" y="4314825"/>
          <a:ext cx="7646882" cy="1015238"/>
        </p:xfrm>
        <a:graphic>
          <a:graphicData uri="http://schemas.openxmlformats.org/drawingml/2006/table">
            <a:tbl>
              <a:tblPr firstRow="1" bandRow="1">
                <a:tableStyleId>{5C22544A-7EE6-4342-B048-85BDC9FD1C3A}</a:tableStyleId>
              </a:tblPr>
              <a:tblGrid>
                <a:gridCol w="7646882">
                  <a:extLst>
                    <a:ext uri="{9D8B030D-6E8A-4147-A177-3AD203B41FA5}">
                      <a16:colId xmlns:a16="http://schemas.microsoft.com/office/drawing/2014/main" val="1067965798"/>
                    </a:ext>
                  </a:extLst>
                </a:gridCol>
              </a:tblGrid>
              <a:tr h="752414">
                <a:tc>
                  <a:txBody>
                    <a:bodyPr/>
                    <a:lstStyle/>
                    <a:p>
                      <a:pPr marL="285750" lvl="2" indent="-285750" algn="l" defTabSz="914400" rtl="0" eaLnBrk="1" latinLnBrk="0" hangingPunct="1">
                        <a:buFont typeface="Arial" panose="020B0604020202020204" pitchFamily="34" charset="0"/>
                        <a:buChar char="•"/>
                      </a:pPr>
                      <a:r>
                        <a:rPr lang="en-US" sz="1500" b="0" kern="1200" dirty="0">
                          <a:solidFill>
                            <a:srgbClr val="272E67"/>
                          </a:solidFill>
                          <a:latin typeface="Arial" panose="020B0604020202020204" pitchFamily="34" charset="0"/>
                          <a:ea typeface="+mn-ea"/>
                          <a:cs typeface="Arial" panose="020B0604020202020204" pitchFamily="34" charset="0"/>
                        </a:rPr>
                        <a:t>Finalizing </a:t>
                      </a:r>
                      <a:r>
                        <a:rPr lang="en-US" sz="1500" b="1" kern="1200" dirty="0">
                          <a:solidFill>
                            <a:srgbClr val="272E67"/>
                          </a:solidFill>
                          <a:latin typeface="Arial" panose="020B0604020202020204" pitchFamily="34" charset="0"/>
                          <a:ea typeface="+mn-ea"/>
                          <a:cs typeface="Arial" panose="020B0604020202020204" pitchFamily="34" charset="0"/>
                        </a:rPr>
                        <a:t>guidance on collective outcomes</a:t>
                      </a:r>
                    </a:p>
                    <a:p>
                      <a:pPr marL="285750" lvl="2" indent="-285750" algn="l" defTabSz="914400" rtl="0" eaLnBrk="1" latinLnBrk="0" hangingPunct="1">
                        <a:buFont typeface="Arial" panose="020B0604020202020204" pitchFamily="34" charset="0"/>
                        <a:buChar char="•"/>
                      </a:pPr>
                      <a:r>
                        <a:rPr lang="en-US" sz="1500" b="0" kern="1200" dirty="0">
                          <a:solidFill>
                            <a:srgbClr val="272E67"/>
                          </a:solidFill>
                          <a:latin typeface="Arial" panose="020B0604020202020204" pitchFamily="34" charset="0"/>
                          <a:ea typeface="+mn-ea"/>
                          <a:cs typeface="Arial" panose="020B0604020202020204" pitchFamily="34" charset="0"/>
                        </a:rPr>
                        <a:t>Capture and disseminate </a:t>
                      </a:r>
                      <a:r>
                        <a:rPr lang="en-US" sz="1500" b="1" kern="1200" dirty="0">
                          <a:solidFill>
                            <a:srgbClr val="272E67"/>
                          </a:solidFill>
                          <a:latin typeface="Arial" panose="020B0604020202020204" pitchFamily="34" charset="0"/>
                          <a:ea typeface="+mn-ea"/>
                          <a:cs typeface="Arial" panose="020B0604020202020204" pitchFamily="34" charset="0"/>
                        </a:rPr>
                        <a:t>good practices on H-D collaboration</a:t>
                      </a:r>
                    </a:p>
                    <a:p>
                      <a:pPr marL="285750" lvl="2" indent="-285750" algn="l" defTabSz="914400" rtl="0" eaLnBrk="1" latinLnBrk="0" hangingPunct="1">
                        <a:buFont typeface="Arial" panose="020B0604020202020204" pitchFamily="34" charset="0"/>
                        <a:buChar char="•"/>
                      </a:pPr>
                      <a:r>
                        <a:rPr lang="en-US" sz="1500" b="0" kern="1200" dirty="0">
                          <a:solidFill>
                            <a:srgbClr val="272E67"/>
                          </a:solidFill>
                          <a:latin typeface="Arial" panose="020B0604020202020204" pitchFamily="34" charset="0"/>
                          <a:ea typeface="+mn-ea"/>
                          <a:cs typeface="Arial" panose="020B0604020202020204" pitchFamily="34" charset="0"/>
                        </a:rPr>
                        <a:t>Develop guidance on </a:t>
                      </a:r>
                      <a:r>
                        <a:rPr lang="en-US" sz="1500" b="1" kern="1200" dirty="0">
                          <a:solidFill>
                            <a:srgbClr val="272E67"/>
                          </a:solidFill>
                          <a:latin typeface="Arial" panose="020B0604020202020204" pitchFamily="34" charset="0"/>
                          <a:ea typeface="+mn-ea"/>
                          <a:cs typeface="Arial" panose="020B0604020202020204" pitchFamily="34" charset="0"/>
                        </a:rPr>
                        <a:t>HDN and its linkages to peace</a:t>
                      </a:r>
                      <a:r>
                        <a:rPr lang="en-US" sz="1500" b="0" kern="1200" dirty="0">
                          <a:solidFill>
                            <a:srgbClr val="272E67"/>
                          </a:solidFill>
                          <a:latin typeface="Arial" panose="020B0604020202020204" pitchFamily="34" charset="0"/>
                          <a:ea typeface="+mn-ea"/>
                          <a:cs typeface="Arial" panose="020B0604020202020204" pitchFamily="34" charset="0"/>
                        </a:rPr>
                        <a:t>, while </a:t>
                      </a:r>
                      <a:r>
                        <a:rPr lang="en-US" sz="1500" b="0" u="sng" kern="1200" dirty="0">
                          <a:solidFill>
                            <a:srgbClr val="272E67"/>
                          </a:solidFill>
                          <a:latin typeface="Arial" panose="020B0604020202020204" pitchFamily="34" charset="0"/>
                          <a:ea typeface="+mn-ea"/>
                          <a:cs typeface="Arial" panose="020B0604020202020204" pitchFamily="34" charset="0"/>
                        </a:rPr>
                        <a:t>safeguarding humanitarian principles.</a:t>
                      </a:r>
                    </a:p>
                  </a:txBody>
                  <a:tcPr marL="100838" marR="100838" marT="50419" marB="50419">
                    <a:solidFill>
                      <a:schemeClr val="accent5">
                        <a:lumMod val="20000"/>
                        <a:lumOff val="80000"/>
                      </a:schemeClr>
                    </a:solidFill>
                  </a:tcPr>
                </a:tc>
                <a:extLst>
                  <a:ext uri="{0D108BD9-81ED-4DB2-BD59-A6C34878D82A}">
                    <a16:rowId xmlns:a16="http://schemas.microsoft.com/office/drawing/2014/main" val="1784687626"/>
                  </a:ext>
                </a:extLst>
              </a:tr>
            </a:tbl>
          </a:graphicData>
        </a:graphic>
      </p:graphicFrame>
      <p:graphicFrame>
        <p:nvGraphicFramePr>
          <p:cNvPr id="17" name="Table 16">
            <a:extLst>
              <a:ext uri="{FF2B5EF4-FFF2-40B4-BE49-F238E27FC236}">
                <a16:creationId xmlns:a16="http://schemas.microsoft.com/office/drawing/2014/main" id="{A8BE96A7-E5B1-459E-8B26-201D4D1DC843}"/>
              </a:ext>
            </a:extLst>
          </p:cNvPr>
          <p:cNvGraphicFramePr>
            <a:graphicFrameLocks noGrp="1"/>
          </p:cNvGraphicFramePr>
          <p:nvPr>
            <p:extLst/>
          </p:nvPr>
        </p:nvGraphicFramePr>
        <p:xfrm>
          <a:off x="1978097" y="5413121"/>
          <a:ext cx="7646882" cy="1243838"/>
        </p:xfrm>
        <a:graphic>
          <a:graphicData uri="http://schemas.openxmlformats.org/drawingml/2006/table">
            <a:tbl>
              <a:tblPr firstRow="1" bandRow="1">
                <a:tableStyleId>{5C22544A-7EE6-4342-B048-85BDC9FD1C3A}</a:tableStyleId>
              </a:tblPr>
              <a:tblGrid>
                <a:gridCol w="7646882">
                  <a:extLst>
                    <a:ext uri="{9D8B030D-6E8A-4147-A177-3AD203B41FA5}">
                      <a16:colId xmlns:a16="http://schemas.microsoft.com/office/drawing/2014/main" val="1067965798"/>
                    </a:ext>
                  </a:extLst>
                </a:gridCol>
              </a:tblGrid>
              <a:tr h="806704">
                <a:tc>
                  <a:txBody>
                    <a:bodyPr/>
                    <a:lstStyle/>
                    <a:p>
                      <a:pPr marL="285750" lvl="2" indent="-285750" algn="l" defTabSz="914400" rtl="0" eaLnBrk="1" latinLnBrk="0" hangingPunct="1">
                        <a:buFont typeface="Arial" panose="020B0604020202020204" pitchFamily="34" charset="0"/>
                        <a:buChar char="•"/>
                      </a:pPr>
                      <a:r>
                        <a:rPr lang="en-US" sz="1500" b="0" kern="1200" dirty="0">
                          <a:solidFill>
                            <a:srgbClr val="272E67"/>
                          </a:solidFill>
                          <a:latin typeface="Arial" panose="020B0604020202020204" pitchFamily="34" charset="0"/>
                          <a:ea typeface="+mn-ea"/>
                          <a:cs typeface="Arial" panose="020B0604020202020204" pitchFamily="34" charset="0"/>
                        </a:rPr>
                        <a:t>Facilitating the development of </a:t>
                      </a:r>
                      <a:r>
                        <a:rPr lang="en-US" sz="1500" b="1" kern="1200" dirty="0">
                          <a:solidFill>
                            <a:srgbClr val="272E67"/>
                          </a:solidFill>
                          <a:latin typeface="Arial" panose="020B0604020202020204" pitchFamily="34" charset="0"/>
                          <a:ea typeface="+mn-ea"/>
                          <a:cs typeface="Arial" panose="020B0604020202020204" pitchFamily="34" charset="0"/>
                        </a:rPr>
                        <a:t>innovative approaches </a:t>
                      </a:r>
                      <a:r>
                        <a:rPr lang="en-US" sz="1500" b="0" kern="1200" dirty="0">
                          <a:solidFill>
                            <a:srgbClr val="272E67"/>
                          </a:solidFill>
                          <a:latin typeface="Arial" panose="020B0604020202020204" pitchFamily="34" charset="0"/>
                          <a:ea typeface="+mn-ea"/>
                          <a:cs typeface="Arial" panose="020B0604020202020204" pitchFamily="34" charset="0"/>
                        </a:rPr>
                        <a:t>to humanitarian </a:t>
                      </a:r>
                      <a:r>
                        <a:rPr lang="en-US" sz="1500" b="1" kern="1200" dirty="0">
                          <a:solidFill>
                            <a:srgbClr val="272E67"/>
                          </a:solidFill>
                          <a:latin typeface="Arial" panose="020B0604020202020204" pitchFamily="34" charset="0"/>
                          <a:ea typeface="+mn-ea"/>
                          <a:cs typeface="Arial" panose="020B0604020202020204" pitchFamily="34" charset="0"/>
                        </a:rPr>
                        <a:t>financing</a:t>
                      </a:r>
                      <a:r>
                        <a:rPr lang="en-US" sz="1500" b="0" kern="1200" dirty="0">
                          <a:solidFill>
                            <a:srgbClr val="272E67"/>
                          </a:solidFill>
                          <a:latin typeface="Arial" panose="020B0604020202020204" pitchFamily="34" charset="0"/>
                          <a:ea typeface="+mn-ea"/>
                          <a:cs typeface="Arial" panose="020B0604020202020204" pitchFamily="34" charset="0"/>
                        </a:rPr>
                        <a:t>.</a:t>
                      </a:r>
                    </a:p>
                    <a:p>
                      <a:pPr marL="285750" lvl="2" indent="-285750" algn="l" defTabSz="914400" rtl="0" eaLnBrk="1" latinLnBrk="0" hangingPunct="1">
                        <a:buFont typeface="Arial" panose="020B0604020202020204" pitchFamily="34" charset="0"/>
                        <a:buChar char="•"/>
                      </a:pPr>
                      <a:r>
                        <a:rPr lang="en-US" sz="1500" b="0" kern="1200" dirty="0">
                          <a:solidFill>
                            <a:srgbClr val="272E67"/>
                          </a:solidFill>
                          <a:latin typeface="Arial" panose="020B0604020202020204" pitchFamily="34" charset="0"/>
                          <a:ea typeface="+mn-ea"/>
                          <a:cs typeface="Arial" panose="020B0604020202020204" pitchFamily="34" charset="0"/>
                        </a:rPr>
                        <a:t>Mapping and </a:t>
                      </a:r>
                      <a:r>
                        <a:rPr lang="en-US" sz="1500" b="1" kern="1200" dirty="0">
                          <a:solidFill>
                            <a:srgbClr val="272E67"/>
                          </a:solidFill>
                          <a:latin typeface="Arial" panose="020B0604020202020204" pitchFamily="34" charset="0"/>
                          <a:ea typeface="+mn-ea"/>
                          <a:cs typeface="Arial" panose="020B0604020202020204" pitchFamily="34" charset="0"/>
                        </a:rPr>
                        <a:t>promoting financing instruments </a:t>
                      </a:r>
                      <a:r>
                        <a:rPr lang="en-US" sz="1500" b="0" kern="1200" dirty="0">
                          <a:solidFill>
                            <a:srgbClr val="272E67"/>
                          </a:solidFill>
                          <a:latin typeface="Arial" panose="020B0604020202020204" pitchFamily="34" charset="0"/>
                          <a:ea typeface="+mn-ea"/>
                          <a:cs typeface="Arial" panose="020B0604020202020204" pitchFamily="34" charset="0"/>
                        </a:rPr>
                        <a:t>supporting humanitarian interventions with </a:t>
                      </a:r>
                      <a:r>
                        <a:rPr lang="en-US" sz="1500" b="1" kern="1200" dirty="0">
                          <a:solidFill>
                            <a:srgbClr val="272E67"/>
                          </a:solidFill>
                          <a:latin typeface="Arial" panose="020B0604020202020204" pitchFamily="34" charset="0"/>
                          <a:ea typeface="+mn-ea"/>
                          <a:cs typeface="Arial" panose="020B0604020202020204" pitchFamily="34" charset="0"/>
                        </a:rPr>
                        <a:t>development co-benefits</a:t>
                      </a:r>
                    </a:p>
                    <a:p>
                      <a:pPr marL="285750" lvl="2" indent="-285750" algn="l" defTabSz="914400" rtl="0" eaLnBrk="1" latinLnBrk="0" hangingPunct="1">
                        <a:buFont typeface="Arial" panose="020B0604020202020204" pitchFamily="34" charset="0"/>
                        <a:buChar char="•"/>
                      </a:pPr>
                      <a:r>
                        <a:rPr lang="en-US" sz="1500" b="0" kern="1200" dirty="0">
                          <a:solidFill>
                            <a:srgbClr val="272E67"/>
                          </a:solidFill>
                          <a:latin typeface="Arial" panose="020B0604020202020204" pitchFamily="34" charset="0"/>
                          <a:ea typeface="+mn-ea"/>
                          <a:cs typeface="Arial" panose="020B0604020202020204" pitchFamily="34" charset="0"/>
                        </a:rPr>
                        <a:t>Facilitate the </a:t>
                      </a:r>
                      <a:r>
                        <a:rPr lang="en-US" sz="1500" b="1" kern="1200" dirty="0">
                          <a:solidFill>
                            <a:srgbClr val="272E67"/>
                          </a:solidFill>
                          <a:latin typeface="Arial" panose="020B0604020202020204" pitchFamily="34" charset="0"/>
                          <a:ea typeface="+mn-ea"/>
                          <a:cs typeface="Arial" panose="020B0604020202020204" pitchFamily="34" charset="0"/>
                        </a:rPr>
                        <a:t>simplification and harmonization of UN systems </a:t>
                      </a:r>
                      <a:r>
                        <a:rPr lang="en-US" sz="1500" b="0" kern="1200" dirty="0">
                          <a:solidFill>
                            <a:srgbClr val="272E67"/>
                          </a:solidFill>
                          <a:latin typeface="Arial" panose="020B0604020202020204" pitchFamily="34" charset="0"/>
                          <a:ea typeface="+mn-ea"/>
                          <a:cs typeface="Arial" panose="020B0604020202020204" pitchFamily="34" charset="0"/>
                        </a:rPr>
                        <a:t>to reduce burdens and free additional resources for humanitarian operations.</a:t>
                      </a:r>
                    </a:p>
                  </a:txBody>
                  <a:tcPr marL="100838" marR="100838" marT="50419" marB="50419">
                    <a:solidFill>
                      <a:schemeClr val="accent5">
                        <a:lumMod val="20000"/>
                        <a:lumOff val="80000"/>
                      </a:schemeClr>
                    </a:solidFill>
                  </a:tcPr>
                </a:tc>
                <a:extLst>
                  <a:ext uri="{0D108BD9-81ED-4DB2-BD59-A6C34878D82A}">
                    <a16:rowId xmlns:a16="http://schemas.microsoft.com/office/drawing/2014/main" val="1784687626"/>
                  </a:ext>
                </a:extLst>
              </a:tr>
            </a:tbl>
          </a:graphicData>
        </a:graphic>
      </p:graphicFrame>
    </p:spTree>
    <p:extLst>
      <p:ext uri="{BB962C8B-B14F-4D97-AF65-F5344CB8AC3E}">
        <p14:creationId xmlns:p14="http://schemas.microsoft.com/office/powerpoint/2010/main" val="1626227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a:xfrm>
            <a:off x="420645" y="5131184"/>
            <a:ext cx="10083800" cy="47617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endParaRPr lang="en-US" sz="4411" kern="0" dirty="0">
              <a:solidFill>
                <a:schemeClr val="tx1">
                  <a:lumMod val="50000"/>
                  <a:lumOff val="50000"/>
                </a:schemeClr>
              </a:solidFill>
              <a:latin typeface="Arial" panose="020B0604020202020204" pitchFamily="34" charset="0"/>
              <a:ea typeface="+mj-ea"/>
              <a:cs typeface="Arial" panose="020B0604020202020204" pitchFamily="34" charset="0"/>
            </a:endParaRPr>
          </a:p>
        </p:txBody>
      </p:sp>
      <p:sp>
        <p:nvSpPr>
          <p:cNvPr id="14" name="Rectangle 1"/>
          <p:cNvSpPr>
            <a:spLocks noChangeArrowheads="1"/>
          </p:cNvSpPr>
          <p:nvPr/>
        </p:nvSpPr>
        <p:spPr bwMode="auto">
          <a:xfrm>
            <a:off x="296046" y="-5253"/>
            <a:ext cx="10094305" cy="623290"/>
          </a:xfrm>
          <a:prstGeom prst="rect">
            <a:avLst/>
          </a:prstGeom>
          <a:solidFill>
            <a:srgbClr val="C4C8E7"/>
          </a:solidFill>
          <a:ln>
            <a:noFill/>
          </a:ln>
        </p:spPr>
        <p:txBody>
          <a:bodyPr/>
          <a:lstStyle>
            <a:lvl1pPr eaLnBrk="0" hangingPunct="0">
              <a:defRPr b="1">
                <a:solidFill>
                  <a:schemeClr val="tx1"/>
                </a:solidFill>
                <a:latin typeface="Arial" charset="0"/>
                <a:ea typeface="MS PGothic" pitchFamily="34" charset="-128"/>
              </a:defRPr>
            </a:lvl1pPr>
            <a:lvl2pPr marL="742950" indent="-285750" eaLnBrk="0" hangingPunct="0">
              <a:defRPr b="1">
                <a:solidFill>
                  <a:schemeClr val="tx1"/>
                </a:solidFill>
                <a:latin typeface="Arial" charset="0"/>
                <a:ea typeface="MS PGothic" pitchFamily="34" charset="-128"/>
              </a:defRPr>
            </a:lvl2pPr>
            <a:lvl3pPr marL="1143000" indent="-228600" eaLnBrk="0" hangingPunct="0">
              <a:defRPr b="1">
                <a:solidFill>
                  <a:schemeClr val="tx1"/>
                </a:solidFill>
                <a:latin typeface="Arial" charset="0"/>
                <a:ea typeface="MS PGothic" pitchFamily="34" charset="-128"/>
              </a:defRPr>
            </a:lvl3pPr>
            <a:lvl4pPr marL="1600200" indent="-228600" eaLnBrk="0" hangingPunct="0">
              <a:defRPr b="1">
                <a:solidFill>
                  <a:schemeClr val="tx1"/>
                </a:solidFill>
                <a:latin typeface="Arial" charset="0"/>
                <a:ea typeface="MS PGothic" pitchFamily="34" charset="-128"/>
              </a:defRPr>
            </a:lvl4pPr>
            <a:lvl5pPr marL="2057400" indent="-228600" eaLnBrk="0" hangingPunct="0">
              <a:defRPr b="1">
                <a:solidFill>
                  <a:schemeClr val="tx1"/>
                </a:solidFill>
                <a:latin typeface="Arial" charset="0"/>
                <a:ea typeface="MS PGothic" pitchFamily="34" charset="-128"/>
              </a:defRPr>
            </a:lvl5pPr>
            <a:lvl6pPr marL="2514600" indent="-228600" eaLnBrk="0" fontAlgn="base" hangingPunct="0">
              <a:spcBef>
                <a:spcPct val="0"/>
              </a:spcBef>
              <a:spcAft>
                <a:spcPct val="0"/>
              </a:spcAft>
              <a:defRPr b="1">
                <a:solidFill>
                  <a:schemeClr val="tx1"/>
                </a:solidFill>
                <a:latin typeface="Arial" charset="0"/>
                <a:ea typeface="MS PGothic" pitchFamily="34" charset="-128"/>
              </a:defRPr>
            </a:lvl6pPr>
            <a:lvl7pPr marL="2971800" indent="-228600" eaLnBrk="0" fontAlgn="base" hangingPunct="0">
              <a:spcBef>
                <a:spcPct val="0"/>
              </a:spcBef>
              <a:spcAft>
                <a:spcPct val="0"/>
              </a:spcAft>
              <a:defRPr b="1">
                <a:solidFill>
                  <a:schemeClr val="tx1"/>
                </a:solidFill>
                <a:latin typeface="Arial" charset="0"/>
                <a:ea typeface="MS PGothic" pitchFamily="34" charset="-128"/>
              </a:defRPr>
            </a:lvl7pPr>
            <a:lvl8pPr marL="3429000" indent="-228600" eaLnBrk="0" fontAlgn="base" hangingPunct="0">
              <a:spcBef>
                <a:spcPct val="0"/>
              </a:spcBef>
              <a:spcAft>
                <a:spcPct val="0"/>
              </a:spcAft>
              <a:defRPr b="1">
                <a:solidFill>
                  <a:schemeClr val="tx1"/>
                </a:solidFill>
                <a:latin typeface="Arial" charset="0"/>
                <a:ea typeface="MS PGothic" pitchFamily="34" charset="-128"/>
              </a:defRPr>
            </a:lvl8pPr>
            <a:lvl9pPr marL="3886200" indent="-228600" eaLnBrk="0" fontAlgn="base" hangingPunct="0">
              <a:spcBef>
                <a:spcPct val="0"/>
              </a:spcBef>
              <a:spcAft>
                <a:spcPct val="0"/>
              </a:spcAft>
              <a:defRPr b="1">
                <a:solidFill>
                  <a:schemeClr val="tx1"/>
                </a:solidFill>
                <a:latin typeface="Arial" charset="0"/>
                <a:ea typeface="MS PGothic" pitchFamily="34" charset="-128"/>
              </a:defRPr>
            </a:lvl9pPr>
          </a:lstStyle>
          <a:p>
            <a:r>
              <a:rPr lang="en-US" sz="3200" dirty="0">
                <a:solidFill>
                  <a:schemeClr val="accent1">
                    <a:lumMod val="75000"/>
                  </a:schemeClr>
                </a:solidFill>
              </a:rPr>
              <a:t>GCCG  main achievements in 2018</a:t>
            </a:r>
          </a:p>
        </p:txBody>
      </p:sp>
      <p:sp>
        <p:nvSpPr>
          <p:cNvPr id="15" name="Rectangle 2"/>
          <p:cNvSpPr txBox="1">
            <a:spLocks noChangeArrowheads="1"/>
          </p:cNvSpPr>
          <p:nvPr/>
        </p:nvSpPr>
        <p:spPr>
          <a:xfrm>
            <a:off x="724959" y="-5252"/>
            <a:ext cx="9243483" cy="618345"/>
          </a:xfrm>
          <a:prstGeom prst="rect">
            <a:avLst/>
          </a:prstGeom>
        </p:spPr>
        <p:txBody>
          <a:bodyPr vert="horz" lIns="100838" tIns="50419" rIns="100838" bIns="5041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fontAlgn="base" hangingPunct="0">
              <a:spcAft>
                <a:spcPct val="0"/>
              </a:spcAft>
              <a:tabLst>
                <a:tab pos="695026" algn="l"/>
              </a:tabLst>
              <a:defRPr/>
            </a:pPr>
            <a:endParaRPr lang="en-US" sz="2625" b="1" cap="all" dirty="0">
              <a:solidFill>
                <a:srgbClr val="272E67"/>
              </a:solidFill>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10" name="Rectangle 3">
            <a:extLst>
              <a:ext uri="{FF2B5EF4-FFF2-40B4-BE49-F238E27FC236}">
                <a16:creationId xmlns:a16="http://schemas.microsoft.com/office/drawing/2014/main" id="{4D9AB989-D7D4-43F9-A270-86BC7C8A9366}"/>
              </a:ext>
            </a:extLst>
          </p:cNvPr>
          <p:cNvSpPr txBox="1">
            <a:spLocks noChangeArrowheads="1"/>
          </p:cNvSpPr>
          <p:nvPr/>
        </p:nvSpPr>
        <p:spPr bwMode="auto">
          <a:xfrm>
            <a:off x="724958" y="829813"/>
            <a:ext cx="8823325" cy="5903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rtlCol="0" anchor="t" anchorCtr="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dirty="0"/>
              <a:t>Revised CCPM guidance</a:t>
            </a:r>
          </a:p>
          <a:p>
            <a:pPr marL="0" lvl="0" indent="0">
              <a:buNone/>
            </a:pPr>
            <a:endParaRPr lang="en-US" dirty="0"/>
          </a:p>
          <a:p>
            <a:pPr lvl="0"/>
            <a:r>
              <a:rPr lang="en-US" dirty="0"/>
              <a:t>Development of an ICCG performance monitoring tool – field testing</a:t>
            </a:r>
          </a:p>
          <a:p>
            <a:pPr marL="0" lvl="0" indent="0">
              <a:buNone/>
            </a:pPr>
            <a:endParaRPr lang="en-US" dirty="0"/>
          </a:p>
          <a:p>
            <a:pPr lvl="0"/>
            <a:r>
              <a:rPr lang="en-US" dirty="0"/>
              <a:t>Joint workstreams GCCG-IMWG</a:t>
            </a:r>
          </a:p>
          <a:p>
            <a:pPr marL="0" lvl="0" indent="0">
              <a:buNone/>
            </a:pPr>
            <a:endParaRPr lang="en-US" dirty="0"/>
          </a:p>
          <a:p>
            <a:pPr lvl="0"/>
            <a:r>
              <a:rPr lang="en-US" dirty="0"/>
              <a:t>Contribution to the HPC strengthening</a:t>
            </a:r>
          </a:p>
        </p:txBody>
      </p:sp>
    </p:spTree>
    <p:extLst>
      <p:ext uri="{BB962C8B-B14F-4D97-AF65-F5344CB8AC3E}">
        <p14:creationId xmlns:p14="http://schemas.microsoft.com/office/powerpoint/2010/main" val="414664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C8B723-F480-42E0-8603-64DA3A257A63}"/>
              </a:ext>
            </a:extLst>
          </p:cNvPr>
          <p:cNvSpPr txBox="1"/>
          <p:nvPr/>
        </p:nvSpPr>
        <p:spPr>
          <a:xfrm>
            <a:off x="241300" y="952825"/>
            <a:ext cx="10201133" cy="6084743"/>
          </a:xfrm>
          <a:prstGeom prst="rect">
            <a:avLst/>
          </a:prstGeom>
          <a:noFill/>
        </p:spPr>
        <p:txBody>
          <a:bodyPr wrap="square" rtlCol="0">
            <a:spAutoFit/>
          </a:bodyPr>
          <a:lstStyle/>
          <a:p>
            <a:pPr marL="914354" lvl="1" indent="-457200" defTabSz="802020">
              <a:lnSpc>
                <a:spcPct val="90000"/>
              </a:lnSpc>
              <a:spcBef>
                <a:spcPts val="1053"/>
              </a:spcBef>
              <a:spcAft>
                <a:spcPts val="175"/>
              </a:spcAft>
              <a:buClr>
                <a:schemeClr val="accent1"/>
              </a:buClr>
              <a:buSzPct val="100000"/>
              <a:buFontTx/>
              <a:buChar char="-"/>
            </a:pPr>
            <a:r>
              <a:rPr lang="en-US" sz="2800" dirty="0"/>
              <a:t>Multi-sectoral nature of needs and response required</a:t>
            </a:r>
          </a:p>
          <a:p>
            <a:pPr marL="914354" lvl="1" indent="-457200" defTabSz="802020">
              <a:lnSpc>
                <a:spcPct val="90000"/>
              </a:lnSpc>
              <a:spcBef>
                <a:spcPts val="1053"/>
              </a:spcBef>
              <a:spcAft>
                <a:spcPts val="175"/>
              </a:spcAft>
              <a:buClr>
                <a:schemeClr val="accent1"/>
              </a:buClr>
              <a:buSzPct val="100000"/>
              <a:buFontTx/>
              <a:buChar char="-"/>
            </a:pPr>
            <a:r>
              <a:rPr lang="en-US" sz="2800" dirty="0"/>
              <a:t>Understanding causes, level of severity and link to development interventions</a:t>
            </a:r>
          </a:p>
          <a:p>
            <a:pPr marL="914354" lvl="1" indent="-457200" defTabSz="802020">
              <a:lnSpc>
                <a:spcPct val="90000"/>
              </a:lnSpc>
              <a:spcBef>
                <a:spcPts val="1053"/>
              </a:spcBef>
              <a:spcAft>
                <a:spcPts val="175"/>
              </a:spcAft>
              <a:buClr>
                <a:schemeClr val="accent1"/>
              </a:buClr>
              <a:buSzPct val="100000"/>
              <a:buFontTx/>
              <a:buChar char="-"/>
            </a:pPr>
            <a:r>
              <a:rPr lang="en-US" sz="2800" dirty="0"/>
              <a:t>Better prioritization - groups or areas</a:t>
            </a:r>
          </a:p>
          <a:p>
            <a:pPr marL="914354" lvl="1" indent="-457200" defTabSz="802020">
              <a:lnSpc>
                <a:spcPct val="90000"/>
              </a:lnSpc>
              <a:spcBef>
                <a:spcPts val="1053"/>
              </a:spcBef>
              <a:spcAft>
                <a:spcPts val="175"/>
              </a:spcAft>
              <a:buClr>
                <a:schemeClr val="accent1"/>
              </a:buClr>
              <a:buSzPct val="100000"/>
              <a:buFontTx/>
              <a:buChar char="-"/>
            </a:pPr>
            <a:r>
              <a:rPr lang="en-US" sz="2800" dirty="0"/>
              <a:t>Result-based strategic objectives defining changes we wish to see in the lives of people  - impact</a:t>
            </a:r>
          </a:p>
          <a:p>
            <a:pPr marL="914354" lvl="1" indent="-457200" defTabSz="802020">
              <a:lnSpc>
                <a:spcPct val="90000"/>
              </a:lnSpc>
              <a:spcBef>
                <a:spcPts val="1053"/>
              </a:spcBef>
              <a:spcAft>
                <a:spcPts val="175"/>
              </a:spcAft>
              <a:buClr>
                <a:schemeClr val="accent1"/>
              </a:buClr>
              <a:buSzPct val="100000"/>
              <a:buFontTx/>
              <a:buChar char="-"/>
            </a:pPr>
            <a:r>
              <a:rPr lang="en-US" sz="2800" dirty="0"/>
              <a:t>Importance of monitoring and inclusivity </a:t>
            </a:r>
          </a:p>
          <a:p>
            <a:pPr marL="250631" indent="-250631">
              <a:buFontTx/>
              <a:buChar char="-"/>
            </a:pPr>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Rectangle 1">
            <a:extLst>
              <a:ext uri="{FF2B5EF4-FFF2-40B4-BE49-F238E27FC236}">
                <a16:creationId xmlns:a16="http://schemas.microsoft.com/office/drawing/2014/main" id="{E51F2FEF-CC8F-420D-81F9-CB8C28CB2983}"/>
              </a:ext>
            </a:extLst>
          </p:cNvPr>
          <p:cNvSpPr>
            <a:spLocks noChangeArrowheads="1"/>
          </p:cNvSpPr>
          <p:nvPr/>
        </p:nvSpPr>
        <p:spPr bwMode="auto">
          <a:xfrm>
            <a:off x="296046" y="-5253"/>
            <a:ext cx="10094305" cy="623290"/>
          </a:xfrm>
          <a:prstGeom prst="rect">
            <a:avLst/>
          </a:prstGeom>
          <a:solidFill>
            <a:srgbClr val="C4C8E7"/>
          </a:solidFill>
          <a:ln>
            <a:noFill/>
          </a:ln>
        </p:spPr>
        <p:txBody>
          <a:bodyPr/>
          <a:lstStyle>
            <a:lvl1pPr eaLnBrk="0" hangingPunct="0">
              <a:defRPr b="1">
                <a:solidFill>
                  <a:schemeClr val="tx1"/>
                </a:solidFill>
                <a:latin typeface="Arial" charset="0"/>
                <a:ea typeface="MS PGothic" pitchFamily="34" charset="-128"/>
              </a:defRPr>
            </a:lvl1pPr>
            <a:lvl2pPr marL="742950" indent="-285750" eaLnBrk="0" hangingPunct="0">
              <a:defRPr b="1">
                <a:solidFill>
                  <a:schemeClr val="tx1"/>
                </a:solidFill>
                <a:latin typeface="Arial" charset="0"/>
                <a:ea typeface="MS PGothic" pitchFamily="34" charset="-128"/>
              </a:defRPr>
            </a:lvl2pPr>
            <a:lvl3pPr marL="1143000" indent="-228600" eaLnBrk="0" hangingPunct="0">
              <a:defRPr b="1">
                <a:solidFill>
                  <a:schemeClr val="tx1"/>
                </a:solidFill>
                <a:latin typeface="Arial" charset="0"/>
                <a:ea typeface="MS PGothic" pitchFamily="34" charset="-128"/>
              </a:defRPr>
            </a:lvl3pPr>
            <a:lvl4pPr marL="1600200" indent="-228600" eaLnBrk="0" hangingPunct="0">
              <a:defRPr b="1">
                <a:solidFill>
                  <a:schemeClr val="tx1"/>
                </a:solidFill>
                <a:latin typeface="Arial" charset="0"/>
                <a:ea typeface="MS PGothic" pitchFamily="34" charset="-128"/>
              </a:defRPr>
            </a:lvl4pPr>
            <a:lvl5pPr marL="2057400" indent="-228600" eaLnBrk="0" hangingPunct="0">
              <a:defRPr b="1">
                <a:solidFill>
                  <a:schemeClr val="tx1"/>
                </a:solidFill>
                <a:latin typeface="Arial" charset="0"/>
                <a:ea typeface="MS PGothic" pitchFamily="34" charset="-128"/>
              </a:defRPr>
            </a:lvl5pPr>
            <a:lvl6pPr marL="2514600" indent="-228600" eaLnBrk="0" fontAlgn="base" hangingPunct="0">
              <a:spcBef>
                <a:spcPct val="0"/>
              </a:spcBef>
              <a:spcAft>
                <a:spcPct val="0"/>
              </a:spcAft>
              <a:defRPr b="1">
                <a:solidFill>
                  <a:schemeClr val="tx1"/>
                </a:solidFill>
                <a:latin typeface="Arial" charset="0"/>
                <a:ea typeface="MS PGothic" pitchFamily="34" charset="-128"/>
              </a:defRPr>
            </a:lvl6pPr>
            <a:lvl7pPr marL="2971800" indent="-228600" eaLnBrk="0" fontAlgn="base" hangingPunct="0">
              <a:spcBef>
                <a:spcPct val="0"/>
              </a:spcBef>
              <a:spcAft>
                <a:spcPct val="0"/>
              </a:spcAft>
              <a:defRPr b="1">
                <a:solidFill>
                  <a:schemeClr val="tx1"/>
                </a:solidFill>
                <a:latin typeface="Arial" charset="0"/>
                <a:ea typeface="MS PGothic" pitchFamily="34" charset="-128"/>
              </a:defRPr>
            </a:lvl7pPr>
            <a:lvl8pPr marL="3429000" indent="-228600" eaLnBrk="0" fontAlgn="base" hangingPunct="0">
              <a:spcBef>
                <a:spcPct val="0"/>
              </a:spcBef>
              <a:spcAft>
                <a:spcPct val="0"/>
              </a:spcAft>
              <a:defRPr b="1">
                <a:solidFill>
                  <a:schemeClr val="tx1"/>
                </a:solidFill>
                <a:latin typeface="Arial" charset="0"/>
                <a:ea typeface="MS PGothic" pitchFamily="34" charset="-128"/>
              </a:defRPr>
            </a:lvl8pPr>
            <a:lvl9pPr marL="3886200" indent="-228600" eaLnBrk="0" fontAlgn="base" hangingPunct="0">
              <a:spcBef>
                <a:spcPct val="0"/>
              </a:spcBef>
              <a:spcAft>
                <a:spcPct val="0"/>
              </a:spcAft>
              <a:defRPr b="1">
                <a:solidFill>
                  <a:schemeClr val="tx1"/>
                </a:solidFill>
                <a:latin typeface="Arial" charset="0"/>
                <a:ea typeface="MS PGothic" pitchFamily="34" charset="-128"/>
              </a:defRPr>
            </a:lvl9pPr>
          </a:lstStyle>
          <a:p>
            <a:r>
              <a:rPr lang="en-US" sz="3200" dirty="0">
                <a:solidFill>
                  <a:schemeClr val="accent1">
                    <a:lumMod val="75000"/>
                  </a:schemeClr>
                </a:solidFill>
              </a:rPr>
              <a:t>HPC: Key changes</a:t>
            </a:r>
          </a:p>
        </p:txBody>
      </p:sp>
    </p:spTree>
    <p:extLst>
      <p:ext uri="{BB962C8B-B14F-4D97-AF65-F5344CB8AC3E}">
        <p14:creationId xmlns:p14="http://schemas.microsoft.com/office/powerpoint/2010/main" val="3787221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a:xfrm>
            <a:off x="420645" y="5131184"/>
            <a:ext cx="10083800" cy="47617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endParaRPr lang="en-US" sz="4411" kern="0" dirty="0">
              <a:solidFill>
                <a:schemeClr val="tx1">
                  <a:lumMod val="50000"/>
                  <a:lumOff val="50000"/>
                </a:schemeClr>
              </a:solidFill>
              <a:latin typeface="Arial" panose="020B0604020202020204" pitchFamily="34" charset="0"/>
              <a:ea typeface="+mj-ea"/>
              <a:cs typeface="Arial" panose="020B0604020202020204" pitchFamily="34" charset="0"/>
            </a:endParaRPr>
          </a:p>
        </p:txBody>
      </p:sp>
      <p:sp>
        <p:nvSpPr>
          <p:cNvPr id="14" name="Rectangle 1"/>
          <p:cNvSpPr>
            <a:spLocks noChangeArrowheads="1"/>
          </p:cNvSpPr>
          <p:nvPr/>
        </p:nvSpPr>
        <p:spPr bwMode="auto">
          <a:xfrm>
            <a:off x="296046" y="-5253"/>
            <a:ext cx="10094305" cy="623290"/>
          </a:xfrm>
          <a:prstGeom prst="rect">
            <a:avLst/>
          </a:prstGeom>
          <a:solidFill>
            <a:srgbClr val="C4C8E7"/>
          </a:solidFill>
          <a:ln>
            <a:noFill/>
          </a:ln>
        </p:spPr>
        <p:txBody>
          <a:bodyPr/>
          <a:lstStyle>
            <a:lvl1pPr eaLnBrk="0" hangingPunct="0">
              <a:defRPr b="1">
                <a:solidFill>
                  <a:schemeClr val="tx1"/>
                </a:solidFill>
                <a:latin typeface="Arial" charset="0"/>
                <a:ea typeface="MS PGothic" pitchFamily="34" charset="-128"/>
              </a:defRPr>
            </a:lvl1pPr>
            <a:lvl2pPr marL="742950" indent="-285750" eaLnBrk="0" hangingPunct="0">
              <a:defRPr b="1">
                <a:solidFill>
                  <a:schemeClr val="tx1"/>
                </a:solidFill>
                <a:latin typeface="Arial" charset="0"/>
                <a:ea typeface="MS PGothic" pitchFamily="34" charset="-128"/>
              </a:defRPr>
            </a:lvl2pPr>
            <a:lvl3pPr marL="1143000" indent="-228600" eaLnBrk="0" hangingPunct="0">
              <a:defRPr b="1">
                <a:solidFill>
                  <a:schemeClr val="tx1"/>
                </a:solidFill>
                <a:latin typeface="Arial" charset="0"/>
                <a:ea typeface="MS PGothic" pitchFamily="34" charset="-128"/>
              </a:defRPr>
            </a:lvl3pPr>
            <a:lvl4pPr marL="1600200" indent="-228600" eaLnBrk="0" hangingPunct="0">
              <a:defRPr b="1">
                <a:solidFill>
                  <a:schemeClr val="tx1"/>
                </a:solidFill>
                <a:latin typeface="Arial" charset="0"/>
                <a:ea typeface="MS PGothic" pitchFamily="34" charset="-128"/>
              </a:defRPr>
            </a:lvl4pPr>
            <a:lvl5pPr marL="2057400" indent="-228600" eaLnBrk="0" hangingPunct="0">
              <a:defRPr b="1">
                <a:solidFill>
                  <a:schemeClr val="tx1"/>
                </a:solidFill>
                <a:latin typeface="Arial" charset="0"/>
                <a:ea typeface="MS PGothic" pitchFamily="34" charset="-128"/>
              </a:defRPr>
            </a:lvl5pPr>
            <a:lvl6pPr marL="2514600" indent="-228600" eaLnBrk="0" fontAlgn="base" hangingPunct="0">
              <a:spcBef>
                <a:spcPct val="0"/>
              </a:spcBef>
              <a:spcAft>
                <a:spcPct val="0"/>
              </a:spcAft>
              <a:defRPr b="1">
                <a:solidFill>
                  <a:schemeClr val="tx1"/>
                </a:solidFill>
                <a:latin typeface="Arial" charset="0"/>
                <a:ea typeface="MS PGothic" pitchFamily="34" charset="-128"/>
              </a:defRPr>
            </a:lvl6pPr>
            <a:lvl7pPr marL="2971800" indent="-228600" eaLnBrk="0" fontAlgn="base" hangingPunct="0">
              <a:spcBef>
                <a:spcPct val="0"/>
              </a:spcBef>
              <a:spcAft>
                <a:spcPct val="0"/>
              </a:spcAft>
              <a:defRPr b="1">
                <a:solidFill>
                  <a:schemeClr val="tx1"/>
                </a:solidFill>
                <a:latin typeface="Arial" charset="0"/>
                <a:ea typeface="MS PGothic" pitchFamily="34" charset="-128"/>
              </a:defRPr>
            </a:lvl7pPr>
            <a:lvl8pPr marL="3429000" indent="-228600" eaLnBrk="0" fontAlgn="base" hangingPunct="0">
              <a:spcBef>
                <a:spcPct val="0"/>
              </a:spcBef>
              <a:spcAft>
                <a:spcPct val="0"/>
              </a:spcAft>
              <a:defRPr b="1">
                <a:solidFill>
                  <a:schemeClr val="tx1"/>
                </a:solidFill>
                <a:latin typeface="Arial" charset="0"/>
                <a:ea typeface="MS PGothic" pitchFamily="34" charset="-128"/>
              </a:defRPr>
            </a:lvl8pPr>
            <a:lvl9pPr marL="3886200" indent="-228600" eaLnBrk="0" fontAlgn="base" hangingPunct="0">
              <a:spcBef>
                <a:spcPct val="0"/>
              </a:spcBef>
              <a:spcAft>
                <a:spcPct val="0"/>
              </a:spcAft>
              <a:defRPr b="1">
                <a:solidFill>
                  <a:schemeClr val="tx1"/>
                </a:solidFill>
                <a:latin typeface="Arial" charset="0"/>
                <a:ea typeface="MS PGothic" pitchFamily="34" charset="-128"/>
              </a:defRPr>
            </a:lvl9pPr>
          </a:lstStyle>
          <a:p>
            <a:r>
              <a:rPr lang="en-US" sz="3200" dirty="0"/>
              <a:t>Way forward – GCCG 2019 workplan</a:t>
            </a:r>
          </a:p>
        </p:txBody>
      </p:sp>
      <p:sp>
        <p:nvSpPr>
          <p:cNvPr id="15" name="Rectangle 2"/>
          <p:cNvSpPr txBox="1">
            <a:spLocks noChangeArrowheads="1"/>
          </p:cNvSpPr>
          <p:nvPr/>
        </p:nvSpPr>
        <p:spPr>
          <a:xfrm>
            <a:off x="724959" y="-5252"/>
            <a:ext cx="9243483" cy="618345"/>
          </a:xfrm>
          <a:prstGeom prst="rect">
            <a:avLst/>
          </a:prstGeom>
        </p:spPr>
        <p:txBody>
          <a:bodyPr vert="horz" lIns="100838" tIns="50419" rIns="100838" bIns="5041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fontAlgn="base" hangingPunct="0">
              <a:spcAft>
                <a:spcPct val="0"/>
              </a:spcAft>
              <a:tabLst>
                <a:tab pos="695026" algn="l"/>
              </a:tabLst>
              <a:defRPr/>
            </a:pPr>
            <a:endParaRPr lang="en-US" sz="2625" b="1" cap="all" dirty="0">
              <a:solidFill>
                <a:srgbClr val="272E67"/>
              </a:solidFill>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10" name="Rectangle 3">
            <a:extLst>
              <a:ext uri="{FF2B5EF4-FFF2-40B4-BE49-F238E27FC236}">
                <a16:creationId xmlns:a16="http://schemas.microsoft.com/office/drawing/2014/main" id="{4D9AB989-D7D4-43F9-A270-86BC7C8A9366}"/>
              </a:ext>
            </a:extLst>
          </p:cNvPr>
          <p:cNvSpPr txBox="1">
            <a:spLocks noChangeArrowheads="1"/>
          </p:cNvSpPr>
          <p:nvPr/>
        </p:nvSpPr>
        <p:spPr bwMode="auto">
          <a:xfrm>
            <a:off x="724958" y="829813"/>
            <a:ext cx="8823325" cy="5903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rtlCol="0" anchor="t" anchorCtr="0" compatLnSpc="1">
            <a:prstTxWarp prst="textNoShape">
              <a:avLst/>
            </a:prstTxWarp>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dirty="0"/>
              <a:t>More focus on field support: where challenges and gaps in ICC and coordination structures; but also countries focusing on HDN and FAM + P2P</a:t>
            </a:r>
          </a:p>
          <a:p>
            <a:pPr lvl="0"/>
            <a:r>
              <a:rPr lang="en-US" dirty="0"/>
              <a:t>Support to field office for the roll-out of new HPC</a:t>
            </a:r>
          </a:p>
          <a:p>
            <a:pPr lvl="0"/>
            <a:r>
              <a:rPr lang="en-US" dirty="0"/>
              <a:t>Collection and analysis of data on humanitarian coordination architecture – for the EDG ARO and for constant updates on the Coordination architecture</a:t>
            </a:r>
          </a:p>
          <a:p>
            <a:pPr lvl="0"/>
            <a:r>
              <a:rPr lang="en-US" dirty="0"/>
              <a:t>GCCG engagement with new workstreams and partners (CE/AAP, Localization, Private Sector – how to engage with -, Donors - advocacy)</a:t>
            </a:r>
          </a:p>
          <a:p>
            <a:pPr lvl="0"/>
            <a:r>
              <a:rPr lang="en-US" dirty="0"/>
              <a:t>And…pending workstreams</a:t>
            </a:r>
          </a:p>
        </p:txBody>
      </p:sp>
    </p:spTree>
    <p:extLst>
      <p:ext uri="{BB962C8B-B14F-4D97-AF65-F5344CB8AC3E}">
        <p14:creationId xmlns:p14="http://schemas.microsoft.com/office/powerpoint/2010/main" val="1086400485"/>
      </p:ext>
    </p:extLst>
  </p:cSld>
  <p:clrMapOvr>
    <a:masterClrMapping/>
  </p:clrMapOvr>
</p:sld>
</file>

<file path=ppt/theme/theme1.xml><?xml version="1.0" encoding="utf-8"?>
<a:theme xmlns:a="http://schemas.openxmlformats.org/drawingml/2006/main" name="OCH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lnSpc>
            <a:spcPct val="150000"/>
          </a:lnSpc>
          <a:defRPr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OCHA_ppt_template" id="{14782EFE-6000-4DC5-8A87-73B54AAED3E3}" vid="{7A2B8A6A-8E56-43F1-985C-F713B9149C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OCHA_ppt_template</Template>
  <TotalTime>6025</TotalTime>
  <Words>733</Words>
  <Application>Microsoft Office PowerPoint</Application>
  <PresentationFormat>Custom</PresentationFormat>
  <Paragraphs>102</Paragraphs>
  <Slides>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Roboto</vt:lpstr>
      <vt:lpstr>Helvetica</vt:lpstr>
      <vt:lpstr>Arial</vt:lpstr>
      <vt:lpstr>MS PGothic</vt:lpstr>
      <vt:lpstr>Arial Black</vt:lpstr>
      <vt:lpstr>MS PGothic</vt:lpstr>
      <vt:lpstr>Times New Roman</vt:lpstr>
      <vt:lpstr>Roboto Slab</vt:lpstr>
      <vt:lpstr>Calibri</vt:lpstr>
      <vt:lpstr>OCHA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Miriam Lange</dc:creator>
  <cp:lastModifiedBy>Annarita Marcantonio</cp:lastModifiedBy>
  <cp:revision>41</cp:revision>
  <cp:lastPrinted>2019-05-08T13:16:39Z</cp:lastPrinted>
  <dcterms:created xsi:type="dcterms:W3CDTF">2019-04-08T12:52:58Z</dcterms:created>
  <dcterms:modified xsi:type="dcterms:W3CDTF">2019-05-24T10:12:02Z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2017-12-15T00:00:00Z</vt:filetime>
  </property>
  <property fmtid="{D5CDD505-2E9C-101B-9397-08002B2CF9AE}" pid="3" name="Creator">
    <vt:lpwstr>Adobe InDesign CC 13.0 (Windows)</vt:lpwstr>
  </property>
  <property fmtid="{D5CDD505-2E9C-101B-9397-08002B2CF9AE}" pid="4" name="LastSaved">
    <vt:filetime>2018-01-19T00:00:00Z</vt:filetime>
  </property>
</Properties>
</file>