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288" r:id="rId5"/>
    <p:sldId id="269" r:id="rId6"/>
    <p:sldId id="279" r:id="rId7"/>
    <p:sldId id="273" r:id="rId8"/>
    <p:sldId id="280" r:id="rId9"/>
    <p:sldId id="289" r:id="rId10"/>
    <p:sldId id="281" r:id="rId11"/>
    <p:sldId id="283" r:id="rId12"/>
    <p:sldId id="284" r:id="rId13"/>
    <p:sldId id="287" r:id="rId14"/>
    <p:sldId id="285" r:id="rId15"/>
    <p:sldId id="286" r:id="rId16"/>
    <p:sldId id="282" r:id="rId17"/>
    <p:sldId id="290" r:id="rId18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AF"/>
    <a:srgbClr val="038099"/>
    <a:srgbClr val="FD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D7B7A-B9A2-9553-0EB0-066E71C535BA}" v="3" dt="2020-07-12T13:35:16.012"/>
    <p1510:client id="{140B021D-88DA-48A7-BE95-3635102BAEBD}" v="192" dt="2020-07-12T13:48:38.370"/>
    <p1510:client id="{D5488405-9481-91B5-E765-29E18FF57E79}" v="340" dt="2020-07-12T13:45:17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237FF-A949-489F-BFE8-10B88D03373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5F541-6D16-4771-BA91-9B1CEDE5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D350A-8FCD-4BF8-9ADD-A7F6473D3CC7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57953-4B25-4B63-9E1D-6F958A1D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8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24 responses </a:t>
            </a:r>
          </a:p>
          <a:p>
            <a:pPr lvl="1"/>
            <a:r>
              <a:rPr lang="en-GB" dirty="0"/>
              <a:t>from 20 organizations (4 “doubles”)</a:t>
            </a:r>
          </a:p>
          <a:p>
            <a:pPr lvl="1"/>
            <a:r>
              <a:rPr lang="en-US" dirty="0"/>
              <a:t>All from partners, and one FSC CC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57953-4B25-4B63-9E1D-6F958A1D9E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9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24 responses </a:t>
            </a:r>
          </a:p>
          <a:p>
            <a:pPr lvl="1"/>
            <a:r>
              <a:rPr lang="en-GB" dirty="0"/>
              <a:t>from 20 organizations (4 “doubles”)</a:t>
            </a:r>
          </a:p>
          <a:p>
            <a:pPr lvl="1"/>
            <a:r>
              <a:rPr lang="en-US" dirty="0"/>
              <a:t>All from partners, and one FSC CC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57953-4B25-4B63-9E1D-6F958A1D9E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8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24 responses </a:t>
            </a:r>
          </a:p>
          <a:p>
            <a:pPr lvl="1"/>
            <a:r>
              <a:rPr lang="en-GB" dirty="0"/>
              <a:t>from 20 organizations (4 “doubles”)</a:t>
            </a:r>
          </a:p>
          <a:p>
            <a:pPr lvl="1"/>
            <a:r>
              <a:rPr lang="en-US" dirty="0"/>
              <a:t>All from partners, and one FSC CC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57953-4B25-4B63-9E1D-6F958A1D9E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5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24 responses </a:t>
            </a:r>
          </a:p>
          <a:p>
            <a:pPr lvl="1"/>
            <a:r>
              <a:rPr lang="en-GB" dirty="0"/>
              <a:t>from 20 organizations (4 “doubles”)</a:t>
            </a:r>
          </a:p>
          <a:p>
            <a:pPr lvl="1"/>
            <a:r>
              <a:rPr lang="en-US" dirty="0"/>
              <a:t>All from partners, and one FSC CC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57953-4B25-4B63-9E1D-6F958A1D9E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6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0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4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3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2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9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658D-4D71-4598-B5A9-9E2FC12AC90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A263-F88A-4445-BE26-4B07FF02B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4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itarianresponse.info/en/programme-cycle/space/document/covid-19-global-humanitarian-response-pla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powerbi.com/view?r=eyJrIjoiZDc3ZWUxM2MtNDc3NC00MDY5LWIyOTQtMWY3ZGI0YWQ3NjU5IiwidCI6IjQ2MmFkOWFlLWQ3ZDktNDIwNi1iODc0LTcxYjFlMDc5Nzc2ZiIsImMiOjh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fp.sharepoint.com/:x:/s/fsc_global/EVVLnMlxzspJkM5ZFIaw1wQBEZUCfQZy1H2uGIKtUo3dvA?e=adQDUY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6F9AE-D7E6-D546-BE99-827334B79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89" y="5840252"/>
            <a:ext cx="2862465" cy="943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5CA2FD-6414-4452-8046-CC950AA3C3E8}"/>
              </a:ext>
            </a:extLst>
          </p:cNvPr>
          <p:cNvSpPr/>
          <p:nvPr/>
        </p:nvSpPr>
        <p:spPr>
          <a:xfrm>
            <a:off x="-1" y="-1"/>
            <a:ext cx="9144000" cy="2149927"/>
          </a:xfrm>
          <a:prstGeom prst="rect">
            <a:avLst/>
          </a:prstGeom>
          <a:solidFill>
            <a:srgbClr val="0380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b="1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40000"/>
              </a:lnSpc>
            </a:pPr>
            <a:endParaRPr lang="en-US" sz="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83" y="149930"/>
            <a:ext cx="8698033" cy="19999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5100" dirty="0" err="1" smtClean="0">
                <a:solidFill>
                  <a:srgbClr val="FFFFFF"/>
                </a:solidFill>
                <a:latin typeface="Open Sans"/>
              </a:rPr>
              <a:t>gFSC</a:t>
            </a:r>
            <a:r>
              <a:rPr lang="en-GB" sz="5100" dirty="0" smtClean="0">
                <a:solidFill>
                  <a:srgbClr val="FFFFFF"/>
                </a:solidFill>
                <a:latin typeface="Open Sans"/>
              </a:rPr>
              <a:t> - SAG </a:t>
            </a:r>
            <a:br>
              <a:rPr lang="en-GB" sz="5100" dirty="0" smtClean="0">
                <a:solidFill>
                  <a:srgbClr val="FFFFFF"/>
                </a:solidFill>
                <a:latin typeface="Open Sans"/>
              </a:rPr>
            </a:br>
            <a:r>
              <a:rPr lang="en-GB" sz="5100" dirty="0" smtClean="0">
                <a:solidFill>
                  <a:srgbClr val="FFFFFF"/>
                </a:solidFill>
                <a:latin typeface="Open Sans"/>
              </a:rPr>
              <a:t>Meeting</a:t>
            </a:r>
            <a:r>
              <a:rPr lang="en-GB" sz="5100" dirty="0">
                <a:solidFill>
                  <a:srgbClr val="FFFFFF"/>
                </a:solidFill>
                <a:latin typeface="Open Sans"/>
              </a:rPr>
              <a:t/>
            </a:r>
            <a:br>
              <a:rPr lang="en-GB" sz="5100" dirty="0">
                <a:solidFill>
                  <a:srgbClr val="FFFFFF"/>
                </a:solidFill>
                <a:latin typeface="Open Sans"/>
              </a:rPr>
            </a:br>
            <a:r>
              <a:rPr lang="en-GB" sz="2200" dirty="0" smtClean="0">
                <a:solidFill>
                  <a:srgbClr val="FFFFFF"/>
                </a:solidFill>
                <a:latin typeface="Open Sans"/>
              </a:rPr>
              <a:t>13/07/20</a:t>
            </a:r>
            <a:r>
              <a:rPr lang="en-GB" sz="2200" dirty="0">
                <a:solidFill>
                  <a:srgbClr val="FFFFFF"/>
                </a:solidFill>
                <a:latin typeface="Open Sans"/>
              </a:rPr>
              <a:t> </a:t>
            </a:r>
            <a:endParaRPr lang="en-US" sz="27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487530" y="2166254"/>
            <a:ext cx="7548106" cy="53860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200" b="1" dirty="0" smtClean="0"/>
              <a:t>AGENDA</a:t>
            </a:r>
          </a:p>
          <a:p>
            <a:endParaRPr lang="en-GB" sz="3200" b="1" dirty="0">
              <a:cs typeface="Calibri"/>
            </a:endParaRPr>
          </a:p>
          <a:p>
            <a:pPr marL="342900" lvl="0" indent="-342900">
              <a:buAutoNum type="arabicPeriod"/>
            </a:pPr>
            <a:r>
              <a:rPr lang="en-US" sz="2400" b="1" dirty="0" smtClean="0"/>
              <a:t>Global </a:t>
            </a:r>
            <a:r>
              <a:rPr lang="en-US" sz="2400" b="1" dirty="0"/>
              <a:t>Advocacy for food </a:t>
            </a:r>
            <a:r>
              <a:rPr lang="en-US" sz="2400" b="1" dirty="0" smtClean="0"/>
              <a:t>crisis</a:t>
            </a:r>
          </a:p>
          <a:p>
            <a:pPr marL="342900" lvl="0" indent="-342900">
              <a:buAutoNum type="arabicPeriod"/>
            </a:pPr>
            <a:endParaRPr lang="en-US" sz="2400" b="1" dirty="0"/>
          </a:p>
          <a:p>
            <a:pPr lvl="0"/>
            <a:r>
              <a:rPr lang="en-US" sz="2400" b="1" dirty="0" smtClean="0"/>
              <a:t>2. GHRP </a:t>
            </a:r>
            <a:r>
              <a:rPr lang="en-US" sz="2400" b="1" dirty="0"/>
              <a:t>Update – Join data collection WFP/FAO </a:t>
            </a:r>
            <a:endParaRPr lang="en-US" sz="2400" b="1" dirty="0" smtClean="0"/>
          </a:p>
          <a:p>
            <a:pPr lvl="0"/>
            <a:endParaRPr lang="en-US" sz="2400" b="1" dirty="0"/>
          </a:p>
          <a:p>
            <a:pPr lvl="0"/>
            <a:r>
              <a:rPr lang="en-US" sz="2400" b="1" dirty="0" smtClean="0"/>
              <a:t>3. Update </a:t>
            </a:r>
            <a:r>
              <a:rPr lang="en-US" sz="2400" b="1" dirty="0"/>
              <a:t>on Technical </a:t>
            </a:r>
            <a:r>
              <a:rPr lang="en-US" sz="2400" b="1" dirty="0" smtClean="0"/>
              <a:t>WGs:</a:t>
            </a:r>
          </a:p>
          <a:p>
            <a:pPr lvl="1"/>
            <a:r>
              <a:rPr lang="en-US" sz="2400" b="1" i="1" dirty="0" smtClean="0"/>
              <a:t>Preparedness &amp; resilience WG - </a:t>
            </a:r>
            <a:r>
              <a:rPr lang="en-GB" sz="2400" b="1" i="1" dirty="0" smtClean="0"/>
              <a:t>Presentation of the survey results and decision on the way forward </a:t>
            </a:r>
          </a:p>
          <a:p>
            <a:pPr lvl="1"/>
            <a:endParaRPr lang="en-US" sz="2400" b="1" dirty="0"/>
          </a:p>
          <a:p>
            <a:pPr lvl="0"/>
            <a:r>
              <a:rPr lang="en-US" sz="2400" b="1" dirty="0" smtClean="0"/>
              <a:t>4. </a:t>
            </a:r>
            <a:r>
              <a:rPr lang="en-US" sz="2400" b="1" dirty="0" err="1" smtClean="0"/>
              <a:t>AoB</a:t>
            </a:r>
            <a:r>
              <a:rPr lang="en-US" sz="2400" b="1" dirty="0" smtClean="0"/>
              <a:t> (New applications)</a:t>
            </a:r>
            <a:endParaRPr lang="en-US" sz="2400" b="1" dirty="0"/>
          </a:p>
          <a:p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89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177401" y="1065903"/>
            <a:ext cx="8666561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Modus Operandi:</a:t>
            </a:r>
          </a:p>
          <a:p>
            <a:pPr lvl="1"/>
            <a:r>
              <a:rPr lang="en-GB" b="1" dirty="0"/>
              <a:t>Task force integrated into other WG</a:t>
            </a:r>
            <a:r>
              <a:rPr lang="en-GB" dirty="0"/>
              <a:t>: 14 responses</a:t>
            </a:r>
          </a:p>
          <a:p>
            <a:pPr lvl="1"/>
            <a:r>
              <a:rPr lang="en-GB" dirty="0"/>
              <a:t>Stand-alone WG: 7 responses</a:t>
            </a:r>
          </a:p>
          <a:p>
            <a:pPr lvl="1"/>
            <a:r>
              <a:rPr lang="en-GB" dirty="0"/>
              <a:t>To be closed: 3 responses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667103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PRWG – Survey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C1084-6AD5-428C-8C06-F2D5E9407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50" y="2989591"/>
            <a:ext cx="6731068" cy="23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177401" y="1065903"/>
            <a:ext cx="8666561" cy="30162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WG that could integrate this task force:</a:t>
            </a:r>
          </a:p>
          <a:p>
            <a:pPr lvl="1"/>
            <a:r>
              <a:rPr lang="en-GB" b="1" dirty="0"/>
              <a:t>Programme Quality</a:t>
            </a:r>
            <a:r>
              <a:rPr lang="en-GB" dirty="0"/>
              <a:t>: 6 responses</a:t>
            </a:r>
          </a:p>
          <a:p>
            <a:pPr lvl="1"/>
            <a:r>
              <a:rPr lang="en-GB" dirty="0"/>
              <a:t>Agriculture: 5 responses</a:t>
            </a:r>
          </a:p>
          <a:p>
            <a:pPr lvl="1"/>
            <a:r>
              <a:rPr lang="en-GB" dirty="0"/>
              <a:t>C19: 2 responses</a:t>
            </a:r>
          </a:p>
          <a:p>
            <a:pPr lvl="1"/>
            <a:r>
              <a:rPr lang="en-GB" dirty="0"/>
              <a:t>ICN: 1 response</a:t>
            </a:r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667103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PRWG – Survey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B01F7-5335-4DD3-9952-C1152A662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17" y="3070498"/>
            <a:ext cx="6094238" cy="247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0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177401" y="1065903"/>
            <a:ext cx="8666561" cy="24622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Willingness to cover any role:</a:t>
            </a:r>
          </a:p>
          <a:p>
            <a:pPr lvl="1"/>
            <a:r>
              <a:rPr lang="en-GB" b="1" dirty="0"/>
              <a:t>Focal Point for the Task Force</a:t>
            </a:r>
            <a:r>
              <a:rPr lang="en-GB" dirty="0"/>
              <a:t>: 3 responses</a:t>
            </a:r>
          </a:p>
          <a:p>
            <a:pPr lvl="1"/>
            <a:r>
              <a:rPr lang="en-GB" dirty="0"/>
              <a:t>Chair of the WG: none</a:t>
            </a:r>
          </a:p>
          <a:p>
            <a:pPr lvl="1"/>
            <a:r>
              <a:rPr lang="en-GB" dirty="0"/>
              <a:t>Simple member: 14 responses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667103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PRWG – Survey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4ED73-8F6F-4D10-A225-CBF991E6F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9" y="3137095"/>
            <a:ext cx="7626670" cy="26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177401" y="1065903"/>
            <a:ext cx="8666561" cy="550920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Modus Operandi:</a:t>
            </a:r>
          </a:p>
          <a:p>
            <a:pPr lvl="1"/>
            <a:r>
              <a:rPr lang="en-GB" b="1" dirty="0"/>
              <a:t>Task force integrated into other WG</a:t>
            </a:r>
            <a:r>
              <a:rPr lang="en-GB" dirty="0"/>
              <a:t>: 14 responses</a:t>
            </a:r>
          </a:p>
          <a:p>
            <a:pPr lvl="1"/>
            <a:r>
              <a:rPr lang="en-GB" dirty="0"/>
              <a:t>Stand-alone WG: 7 responses</a:t>
            </a:r>
          </a:p>
          <a:p>
            <a:pPr lvl="1"/>
            <a:r>
              <a:rPr lang="en-GB" dirty="0"/>
              <a:t>To be closed: 3 responses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WG that could integrate this task force:</a:t>
            </a:r>
          </a:p>
          <a:p>
            <a:pPr lvl="1"/>
            <a:r>
              <a:rPr lang="en-GB" b="1" dirty="0"/>
              <a:t>Programme Quality</a:t>
            </a:r>
            <a:r>
              <a:rPr lang="en-GB" dirty="0"/>
              <a:t>: 6 responses</a:t>
            </a:r>
          </a:p>
          <a:p>
            <a:pPr lvl="1"/>
            <a:r>
              <a:rPr lang="en-GB" dirty="0"/>
              <a:t>Agriculture: 5 responses</a:t>
            </a:r>
          </a:p>
          <a:p>
            <a:pPr lvl="1"/>
            <a:r>
              <a:rPr lang="en-GB" dirty="0"/>
              <a:t>C19: 2 responses</a:t>
            </a:r>
          </a:p>
          <a:p>
            <a:pPr lvl="1"/>
            <a:r>
              <a:rPr lang="en-GB" dirty="0"/>
              <a:t>ICN: 1 response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Willingness to cover any role:</a:t>
            </a:r>
          </a:p>
          <a:p>
            <a:pPr lvl="1"/>
            <a:r>
              <a:rPr lang="en-GB" b="1" dirty="0"/>
              <a:t>Focal Point for the Task Force</a:t>
            </a:r>
            <a:r>
              <a:rPr lang="en-GB" dirty="0"/>
              <a:t>: 3 responses</a:t>
            </a:r>
          </a:p>
          <a:p>
            <a:pPr lvl="1"/>
            <a:r>
              <a:rPr lang="en-GB" dirty="0"/>
              <a:t>Chair of the WG: none</a:t>
            </a:r>
          </a:p>
          <a:p>
            <a:pPr lvl="1"/>
            <a:r>
              <a:rPr lang="en-GB" dirty="0"/>
              <a:t>Simple member: 14 responses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667103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PRWG – Survey results </a:t>
            </a:r>
          </a:p>
        </p:txBody>
      </p:sp>
    </p:spTree>
    <p:extLst>
      <p:ext uri="{BB962C8B-B14F-4D97-AF65-F5344CB8AC3E}">
        <p14:creationId xmlns:p14="http://schemas.microsoft.com/office/powerpoint/2010/main" val="74851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6F9AE-D7E6-D546-BE99-827334B79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89" y="5840252"/>
            <a:ext cx="2862465" cy="943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5CA2FD-6414-4452-8046-CC950AA3C3E8}"/>
              </a:ext>
            </a:extLst>
          </p:cNvPr>
          <p:cNvSpPr/>
          <p:nvPr/>
        </p:nvSpPr>
        <p:spPr>
          <a:xfrm>
            <a:off x="-1" y="-1"/>
            <a:ext cx="9144000" cy="2149927"/>
          </a:xfrm>
          <a:prstGeom prst="rect">
            <a:avLst/>
          </a:prstGeom>
          <a:solidFill>
            <a:srgbClr val="0380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b="1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40000"/>
              </a:lnSpc>
            </a:pPr>
            <a:endParaRPr lang="en-US" sz="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83" y="149930"/>
            <a:ext cx="8698033" cy="19999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5100" dirty="0" err="1" smtClean="0">
                <a:solidFill>
                  <a:srgbClr val="FFFFFF"/>
                </a:solidFill>
                <a:latin typeface="Open Sans"/>
              </a:rPr>
              <a:t>AoB</a:t>
            </a:r>
            <a:r>
              <a:rPr lang="en-GB" sz="5100" dirty="0">
                <a:solidFill>
                  <a:srgbClr val="FFFFFF"/>
                </a:solidFill>
                <a:latin typeface="Open Sans"/>
              </a:rPr>
              <a:t/>
            </a:r>
            <a:br>
              <a:rPr lang="en-GB" sz="5100" dirty="0">
                <a:solidFill>
                  <a:srgbClr val="FFFFFF"/>
                </a:solidFill>
                <a:latin typeface="Open Sans"/>
              </a:rPr>
            </a:br>
            <a:r>
              <a:rPr lang="en-GB" sz="2200" dirty="0" smtClean="0">
                <a:solidFill>
                  <a:srgbClr val="FFFFFF"/>
                </a:solidFill>
                <a:latin typeface="Open Sans"/>
              </a:rPr>
              <a:t>13/07/20</a:t>
            </a:r>
            <a:r>
              <a:rPr lang="en-GB" sz="2200" dirty="0">
                <a:solidFill>
                  <a:srgbClr val="FFFFFF"/>
                </a:solidFill>
                <a:latin typeface="Open Sans"/>
              </a:rPr>
              <a:t> </a:t>
            </a:r>
            <a:endParaRPr lang="en-US" sz="27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487530" y="2166254"/>
            <a:ext cx="7548106" cy="60631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200" b="1" dirty="0" smtClean="0"/>
              <a:t>New Applications:</a:t>
            </a:r>
          </a:p>
          <a:p>
            <a:endParaRPr lang="en-GB" sz="3200" b="1" dirty="0" smtClean="0"/>
          </a:p>
          <a:p>
            <a:r>
              <a:rPr lang="en-GB" sz="2000" b="1" dirty="0" smtClean="0"/>
              <a:t>1. L</a:t>
            </a:r>
            <a:r>
              <a:rPr lang="en-GB" sz="2000" b="1" dirty="0" smtClean="0"/>
              <a:t>EGS: </a:t>
            </a:r>
            <a:r>
              <a:rPr lang="en-US" i="1" dirty="0"/>
              <a:t>LEGS is a humanitarian standards initiative providing technical guidance </a:t>
            </a:r>
            <a:r>
              <a:rPr lang="en-US" i="1" dirty="0" smtClean="0"/>
              <a:t>and </a:t>
            </a:r>
            <a:r>
              <a:rPr lang="en-US" i="1" dirty="0"/>
              <a:t>support on livestock-based programming in humanitarian </a:t>
            </a:r>
            <a:r>
              <a:rPr lang="en-US" i="1" dirty="0" smtClean="0"/>
              <a:t>response – applied as </a:t>
            </a:r>
            <a:r>
              <a:rPr lang="en-US" b="1" i="1" dirty="0" smtClean="0"/>
              <a:t>Associate</a:t>
            </a:r>
          </a:p>
          <a:p>
            <a:endParaRPr lang="en-GB" sz="3200" b="1" dirty="0" smtClean="0"/>
          </a:p>
          <a:p>
            <a:r>
              <a:rPr lang="en-GB" b="1" dirty="0" smtClean="0"/>
              <a:t>2.  MUKTI (Bangladesh): </a:t>
            </a:r>
            <a:r>
              <a:rPr lang="en-US" i="1" dirty="0" err="1" smtClean="0"/>
              <a:t>Mukti</a:t>
            </a:r>
            <a:r>
              <a:rPr lang="en-US" i="1" dirty="0" smtClean="0"/>
              <a:t> </a:t>
            </a:r>
            <a:r>
              <a:rPr lang="en-US" i="1" dirty="0"/>
              <a:t>Cox’s Bazar has started its journey at Cox’s Bazar district </a:t>
            </a:r>
            <a:r>
              <a:rPr lang="en-US" i="1" dirty="0" smtClean="0"/>
              <a:t>(Bangladesh</a:t>
            </a:r>
            <a:r>
              <a:rPr lang="en-US" i="1" dirty="0"/>
              <a:t>) on 1996 as a non-government development organization </a:t>
            </a:r>
            <a:r>
              <a:rPr lang="en-US" i="1" dirty="0" smtClean="0"/>
              <a:t> Food Security, focus on poor </a:t>
            </a:r>
            <a:r>
              <a:rPr lang="en-US" i="1" dirty="0"/>
              <a:t>and vulnerable </a:t>
            </a:r>
            <a:r>
              <a:rPr lang="en-US" i="1" dirty="0" smtClean="0"/>
              <a:t>women, livelihood in </a:t>
            </a:r>
            <a:r>
              <a:rPr lang="en-US" i="1" dirty="0"/>
              <a:t>urban and rural areas of Cox’s Bazar and </a:t>
            </a:r>
            <a:r>
              <a:rPr lang="en-US" i="1" dirty="0" err="1"/>
              <a:t>Chattogram</a:t>
            </a:r>
            <a:r>
              <a:rPr lang="en-US" i="1" dirty="0"/>
              <a:t> district</a:t>
            </a:r>
            <a:r>
              <a:rPr lang="en-US" i="1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GB" sz="3200" b="1" dirty="0" smtClean="0"/>
          </a:p>
          <a:p>
            <a:endParaRPr lang="en-GB" sz="3200" b="1" dirty="0"/>
          </a:p>
          <a:p>
            <a:endParaRPr lang="en-US" sz="2400" b="1" dirty="0"/>
          </a:p>
          <a:p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80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dog&#10;&#10;Description generated with very high confidence">
            <a:extLst>
              <a:ext uri="{FF2B5EF4-FFF2-40B4-BE49-F238E27FC236}">
                <a16:creationId xmlns:a16="http://schemas.microsoft.com/office/drawing/2014/main" id="{8C6FD540-F118-421D-9705-ED56249BE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35028" r="-917" b="29608"/>
          <a:stretch/>
        </p:blipFill>
        <p:spPr>
          <a:xfrm>
            <a:off x="2280164" y="842939"/>
            <a:ext cx="6898424" cy="4310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6F9AE-D7E6-D546-BE99-827334B79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89" y="5840252"/>
            <a:ext cx="2862465" cy="943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5CA2FD-6414-4452-8046-CC950AA3C3E8}"/>
              </a:ext>
            </a:extLst>
          </p:cNvPr>
          <p:cNvSpPr/>
          <p:nvPr/>
        </p:nvSpPr>
        <p:spPr>
          <a:xfrm>
            <a:off x="0" y="0"/>
            <a:ext cx="2994168" cy="6854405"/>
          </a:xfrm>
          <a:prstGeom prst="rect">
            <a:avLst/>
          </a:prstGeom>
          <a:solidFill>
            <a:srgbClr val="0380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b="1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40000"/>
              </a:lnSpc>
            </a:pPr>
            <a:endParaRPr lang="en-US" sz="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796" y="1883395"/>
            <a:ext cx="3099759" cy="19999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5100" dirty="0">
                <a:solidFill>
                  <a:srgbClr val="FFFFFF"/>
                </a:solidFill>
                <a:latin typeface="Open Sans"/>
              </a:rPr>
              <a:t>GHRP</a:t>
            </a:r>
            <a:br>
              <a:rPr lang="en-GB" sz="5100" dirty="0">
                <a:solidFill>
                  <a:srgbClr val="FFFFFF"/>
                </a:solidFill>
                <a:latin typeface="Open Sans"/>
              </a:rPr>
            </a:br>
            <a:r>
              <a:rPr lang="en-GB" sz="5100" dirty="0">
                <a:solidFill>
                  <a:srgbClr val="FFFFFF"/>
                </a:solidFill>
                <a:latin typeface="Open Sans"/>
              </a:rPr>
              <a:t>COVID-19 </a:t>
            </a:r>
            <a:endParaRPr lang="en-US" dirty="0">
              <a:solidFill>
                <a:srgbClr val="FFFFFF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052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177401" y="1065903"/>
            <a:ext cx="8666561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First GHRP (</a:t>
            </a:r>
            <a:r>
              <a:rPr lang="en-GB" sz="2400" dirty="0">
                <a:hlinkClick r:id="rId3"/>
              </a:rPr>
              <a:t>link here</a:t>
            </a:r>
            <a:r>
              <a:rPr lang="en-GB" sz="2400" dirty="0"/>
              <a:t>): USD 1B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Second May GHRP, including country plans: USD 6.7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Of which USD 1.4 B for 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Third (and last) July GHRP: on going – to be published July 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For food security requirements will be no less than USD 1.7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Main increases are: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Libya and Sudan: previously not included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Afghanistan, Cox Bazar, Lebanon, South Sudan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644099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GHRP COVID-19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8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1389DE9-03BE-49FE-8025-BB2F3EAB0EFB}"/>
              </a:ext>
            </a:extLst>
          </p:cNvPr>
          <p:cNvSpPr/>
          <p:nvPr/>
        </p:nvSpPr>
        <p:spPr>
          <a:xfrm>
            <a:off x="8549" y="156731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5F766C-DC08-4B77-9624-4B2B8ED74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" t="-913" r="2615" b="5268"/>
          <a:stretch/>
        </p:blipFill>
        <p:spPr>
          <a:xfrm>
            <a:off x="12575" y="811525"/>
            <a:ext cx="9122876" cy="5144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F66AAD-998C-4D90-BF61-7B0FBC491568}"/>
              </a:ext>
            </a:extLst>
          </p:cNvPr>
          <p:cNvSpPr/>
          <p:nvPr/>
        </p:nvSpPr>
        <p:spPr>
          <a:xfrm>
            <a:off x="7382422" y="6063301"/>
            <a:ext cx="1761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Accessible </a:t>
            </a:r>
            <a:r>
              <a:rPr lang="en-GB" dirty="0">
                <a:hlinkClick r:id="rId4"/>
              </a:rPr>
              <a:t>here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650FB1-21F3-4923-98E9-76D48AB35D97}"/>
              </a:ext>
            </a:extLst>
          </p:cNvPr>
          <p:cNvSpPr txBox="1"/>
          <p:nvPr/>
        </p:nvSpPr>
        <p:spPr>
          <a:xfrm>
            <a:off x="98161" y="148932"/>
            <a:ext cx="686226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/>
              </a:rPr>
              <a:t>Global financial overview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566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1632C6-F91E-5647-B36C-3ABC7D2BB82B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2ADC02-2A2C-9742-8584-3E11B4EE7531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:a16="http://schemas.microsoft.com/office/drawing/2014/main" id="{270DC468-5270-A94F-80DB-049A75BA0AD3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8" name="Picture 27" descr="FSC_final_nobg.png">
            <a:extLst>
              <a:ext uri="{FF2B5EF4-FFF2-40B4-BE49-F238E27FC236}">
                <a16:creationId xmlns:a16="http://schemas.microsoft.com/office/drawing/2014/main" id="{B3B2BF10-FEE7-1C4F-802D-F8CAAE5A6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60435-0B53-4B78-A23F-3AAD3D7F0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9" t="29347" r="2148" b="48272"/>
          <a:stretch/>
        </p:blipFill>
        <p:spPr>
          <a:xfrm>
            <a:off x="-1" y="1122872"/>
            <a:ext cx="8763001" cy="115058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25A0C9D-40AF-4443-9D60-EB8387A57D32}"/>
              </a:ext>
            </a:extLst>
          </p:cNvPr>
          <p:cNvSpPr/>
          <p:nvPr/>
        </p:nvSpPr>
        <p:spPr>
          <a:xfrm>
            <a:off x="0" y="283617"/>
            <a:ext cx="6142384" cy="53030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D4509B-C05A-4BDB-AFF2-FD8860484423}"/>
              </a:ext>
            </a:extLst>
          </p:cNvPr>
          <p:cNvSpPr txBox="1"/>
          <p:nvPr/>
        </p:nvSpPr>
        <p:spPr>
          <a:xfrm>
            <a:off x="0" y="327254"/>
            <a:ext cx="68622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/>
              </a:rPr>
              <a:t>How data is collected?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696524-A4A1-479A-90B2-43927C7E0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9" t="28554" r="1674" b="34768"/>
          <a:stretch/>
        </p:blipFill>
        <p:spPr>
          <a:xfrm>
            <a:off x="-28427" y="2350920"/>
            <a:ext cx="8907329" cy="1907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3BF598-241C-42B0-ACB5-445EF1AD80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3" t="30494" r="642" b="36315"/>
          <a:stretch/>
        </p:blipFill>
        <p:spPr>
          <a:xfrm>
            <a:off x="49719" y="4375534"/>
            <a:ext cx="8829183" cy="17063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A07F8C-9D6A-40E1-8F9C-151EDA78564C}"/>
              </a:ext>
            </a:extLst>
          </p:cNvPr>
          <p:cNvSpPr/>
          <p:nvPr/>
        </p:nvSpPr>
        <p:spPr>
          <a:xfrm>
            <a:off x="7382422" y="6063301"/>
            <a:ext cx="1761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Accessible </a:t>
            </a:r>
            <a:r>
              <a:rPr lang="en-GB" dirty="0">
                <a:hlinkClick r:id="rId6"/>
              </a:rPr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47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6F9AE-D7E6-D546-BE99-827334B79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89" y="5840252"/>
            <a:ext cx="2862465" cy="943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5CA2FD-6414-4452-8046-CC950AA3C3E8}"/>
              </a:ext>
            </a:extLst>
          </p:cNvPr>
          <p:cNvSpPr/>
          <p:nvPr/>
        </p:nvSpPr>
        <p:spPr>
          <a:xfrm>
            <a:off x="0" y="3595"/>
            <a:ext cx="6239089" cy="6854405"/>
          </a:xfrm>
          <a:prstGeom prst="rect">
            <a:avLst/>
          </a:prstGeom>
          <a:solidFill>
            <a:srgbClr val="0380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5400" dirty="0">
                <a:ea typeface="+mn-lt"/>
                <a:cs typeface="+mn-lt"/>
              </a:rPr>
              <a:t>Preparedness and Resilience Working Group (</a:t>
            </a:r>
            <a:r>
              <a:rPr lang="en-GB" sz="5400" dirty="0" smtClean="0">
                <a:ea typeface="+mn-lt"/>
                <a:cs typeface="+mn-lt"/>
              </a:rPr>
              <a:t>PRWG)</a:t>
            </a: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796" y="1883395"/>
            <a:ext cx="3099759" cy="19999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5100" dirty="0">
                <a:solidFill>
                  <a:srgbClr val="FFFFFF"/>
                </a:solidFill>
                <a:latin typeface="Open Sans"/>
              </a:rPr>
              <a:t> </a:t>
            </a:r>
            <a:endParaRPr lang="en-US" dirty="0">
              <a:solidFill>
                <a:srgbClr val="FFFFFF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817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177401" y="1065903"/>
            <a:ext cx="8666561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The Preparedness and Resilience Working Group (PRWG) was established in 2017 from the merging of two existing task teams on preparedness and resilience into a single TWG.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The aim of the PRWG is to guide and support in-country FSC and its partners on necessary preparedness and resilience building through the Humanitarian Programme Cycle (HPC).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The PRWG also aims at coordinating with inter-agency bodies, like the IASC and/or related INGO initiatives or networks, in operationalizing the guidance and tools relevant to food security</a:t>
            </a: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71454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PRWG Survey Background results </a:t>
            </a:r>
          </a:p>
        </p:txBody>
      </p:sp>
    </p:spTree>
    <p:extLst>
      <p:ext uri="{BB962C8B-B14F-4D97-AF65-F5344CB8AC3E}">
        <p14:creationId xmlns:p14="http://schemas.microsoft.com/office/powerpoint/2010/main" val="236583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677917-5E53-FE41-ACF5-836DF37CAB95}"/>
              </a:ext>
            </a:extLst>
          </p:cNvPr>
          <p:cNvSpPr/>
          <p:nvPr/>
        </p:nvSpPr>
        <p:spPr>
          <a:xfrm>
            <a:off x="177401" y="1065903"/>
            <a:ext cx="8666561" cy="52629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a typeface="+mn-lt"/>
              <a:cs typeface="+mn-lt"/>
            </a:endParaRPr>
          </a:p>
          <a:p>
            <a:r>
              <a:rPr lang="en-GB" sz="2400" b="1" dirty="0">
                <a:ea typeface="+mn-lt"/>
                <a:cs typeface="+mn-lt"/>
              </a:rPr>
              <a:t>Current Challenges: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>
              <a:ea typeface="+mn-lt"/>
              <a:cs typeface="+mn-lt"/>
            </a:endParaRPr>
          </a:p>
          <a:p>
            <a:r>
              <a:rPr lang="en-GB" sz="2400" b="1" i="1" u="sng" dirty="0">
                <a:ea typeface="+mn-lt"/>
                <a:cs typeface="+mn-lt"/>
              </a:rPr>
              <a:t>Mandate and Scope</a:t>
            </a:r>
            <a:endParaRPr lang="en-GB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In addition to the core mandate (“ensuring a principled and coordinated humanitarian response”), the FSC has to support food security in transitional contexts</a:t>
            </a:r>
            <a:endParaRPr lang="en-GB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This means, to provide guidance and orientation on (1) early warning/early action, (2) emergency preparedness, (3) early recovery, and (4) resilience building</a:t>
            </a:r>
            <a:endParaRPr lang="en-GB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Points (1), (3), (4) are explicitly mentioned in the Strategic Plan 2020-2022</a:t>
            </a:r>
            <a:endParaRPr lang="en-GB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For the PRWG to cover all transitional contexts the scope is too wide, a focusing might be required</a:t>
            </a:r>
            <a:endParaRPr lang="en-GB" dirty="0"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71454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PRWG Survey Background results </a:t>
            </a:r>
          </a:p>
        </p:txBody>
      </p:sp>
    </p:spTree>
    <p:extLst>
      <p:ext uri="{BB962C8B-B14F-4D97-AF65-F5344CB8AC3E}">
        <p14:creationId xmlns:p14="http://schemas.microsoft.com/office/powerpoint/2010/main" val="382191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B7C43-4596-4439-A16B-C7DC728330A5}"/>
              </a:ext>
            </a:extLst>
          </p:cNvPr>
          <p:cNvSpPr/>
          <p:nvPr/>
        </p:nvSpPr>
        <p:spPr>
          <a:xfrm>
            <a:off x="-1" y="295830"/>
            <a:ext cx="6142384" cy="646331"/>
          </a:xfrm>
          <a:prstGeom prst="rect">
            <a:avLst/>
          </a:prstGeom>
          <a:solidFill>
            <a:srgbClr val="05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FD204A-C1F3-BB4D-97ED-4C5D4CECAB2C}"/>
              </a:ext>
            </a:extLst>
          </p:cNvPr>
          <p:cNvGrpSpPr/>
          <p:nvPr/>
        </p:nvGrpSpPr>
        <p:grpSpPr>
          <a:xfrm>
            <a:off x="0" y="-11650"/>
            <a:ext cx="9144001" cy="102343"/>
            <a:chOff x="-1" y="8137510"/>
            <a:chExt cx="18288001" cy="638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D968B-E1C5-A047-86FD-A1B906CCE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6C6140-5A57-234B-A6D4-F5F7C37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F759C10-C523-C44D-B75A-B53DC004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CB0B3C-99AE-BF4F-BB4E-98B998115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95EF67-9C5B-1040-83B6-3459962129A1}"/>
              </a:ext>
            </a:extLst>
          </p:cNvPr>
          <p:cNvSpPr txBox="1"/>
          <p:nvPr/>
        </p:nvSpPr>
        <p:spPr>
          <a:xfrm>
            <a:off x="1943196" y="6605462"/>
            <a:ext cx="129703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57" b="1">
                <a:solidFill>
                  <a:schemeClr val="bg1"/>
                </a:solidFill>
                <a:latin typeface="Antonio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8B1AE-2D11-2C42-BCA8-2500281E21FE}"/>
              </a:ext>
            </a:extLst>
          </p:cNvPr>
          <p:cNvGrpSpPr/>
          <p:nvPr/>
        </p:nvGrpSpPr>
        <p:grpSpPr>
          <a:xfrm>
            <a:off x="-1" y="6440994"/>
            <a:ext cx="9144001" cy="448025"/>
            <a:chOff x="-1" y="8137510"/>
            <a:chExt cx="18288001" cy="6381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FF758A-19E2-E644-948C-ABBC7CB4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8137510"/>
              <a:ext cx="18288000" cy="638175"/>
            </a:xfrm>
            <a:prstGeom prst="rect">
              <a:avLst/>
            </a:prstGeom>
            <a:solidFill>
              <a:srgbClr val="05949F">
                <a:alpha val="49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48B3-F16B-4D43-8B75-7133DB3C2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8137510"/>
              <a:ext cx="16800836" cy="638175"/>
            </a:xfrm>
            <a:custGeom>
              <a:avLst/>
              <a:gdLst>
                <a:gd name="T0" fmla="*/ 10115 w 10115"/>
                <a:gd name="T1" fmla="*/ 0 h 402"/>
                <a:gd name="T2" fmla="*/ 0 w 10115"/>
                <a:gd name="T3" fmla="*/ 0 h 402"/>
                <a:gd name="T4" fmla="*/ 0 w 10115"/>
                <a:gd name="T5" fmla="*/ 402 h 402"/>
                <a:gd name="T6" fmla="*/ 9788 w 10115"/>
                <a:gd name="T7" fmla="*/ 402 h 402"/>
                <a:gd name="T8" fmla="*/ 10115 w 101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5" h="402">
                  <a:moveTo>
                    <a:pt x="10115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9788" y="402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05949F">
                <a:alpha val="33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B1F9C-9565-E144-926E-ADCB81EE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12881987" cy="638175"/>
            </a:xfrm>
            <a:custGeom>
              <a:avLst/>
              <a:gdLst>
                <a:gd name="T0" fmla="*/ 6941 w 6941"/>
                <a:gd name="T1" fmla="*/ 0 h 402"/>
                <a:gd name="T2" fmla="*/ 0 w 6941"/>
                <a:gd name="T3" fmla="*/ 0 h 402"/>
                <a:gd name="T4" fmla="*/ 0 w 6941"/>
                <a:gd name="T5" fmla="*/ 402 h 402"/>
                <a:gd name="T6" fmla="*/ 6614 w 6941"/>
                <a:gd name="T7" fmla="*/ 402 h 402"/>
                <a:gd name="T8" fmla="*/ 6941 w 6941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1" h="402">
                  <a:moveTo>
                    <a:pt x="6941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6614" y="40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05949F">
                <a:alpha val="68000"/>
              </a:srgbClr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81DC3E7-17EC-3C4A-8A60-474FD5C05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8137510"/>
              <a:ext cx="7877903" cy="638175"/>
            </a:xfrm>
            <a:custGeom>
              <a:avLst/>
              <a:gdLst>
                <a:gd name="T0" fmla="*/ 2966 w 2966"/>
                <a:gd name="T1" fmla="*/ 0 h 402"/>
                <a:gd name="T2" fmla="*/ 0 w 2966"/>
                <a:gd name="T3" fmla="*/ 0 h 402"/>
                <a:gd name="T4" fmla="*/ 0 w 2966"/>
                <a:gd name="T5" fmla="*/ 402 h 402"/>
                <a:gd name="T6" fmla="*/ 2639 w 2966"/>
                <a:gd name="T7" fmla="*/ 402 h 402"/>
                <a:gd name="T8" fmla="*/ 2966 w 2966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6" h="402">
                  <a:moveTo>
                    <a:pt x="2966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2639" y="402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5949F"/>
            </a:solidFill>
            <a:ln>
              <a:noFill/>
            </a:ln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GB" sz="964"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EA52C358-81D4-A243-B28C-2FCFD1E86952}"/>
              </a:ext>
            </a:extLst>
          </p:cNvPr>
          <p:cNvSpPr txBox="1">
            <a:spLocks/>
          </p:cNvSpPr>
          <p:nvPr/>
        </p:nvSpPr>
        <p:spPr>
          <a:xfrm>
            <a:off x="184576" y="6500197"/>
            <a:ext cx="4347233" cy="3578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 Sans Bold"/>
                <a:ea typeface="+mj-ea"/>
                <a:cs typeface="Merriweather Sans Bold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Oswald Medium"/>
                <a:cs typeface="Oswald Medium"/>
              </a:rPr>
              <a:t>global FOOD SECURITY CLUSTER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63D87-111A-374C-BA11-8BB577D8234C}"/>
              </a:ext>
            </a:extLst>
          </p:cNvPr>
          <p:cNvGrpSpPr/>
          <p:nvPr/>
        </p:nvGrpSpPr>
        <p:grpSpPr>
          <a:xfrm>
            <a:off x="7633983" y="1"/>
            <a:ext cx="942405" cy="813916"/>
            <a:chOff x="16484381" y="0"/>
            <a:chExt cx="1153212" cy="1381309"/>
          </a:xfrm>
          <a:solidFill>
            <a:schemeClr val="bg1"/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AEA6A3-7EDE-3E42-B960-8619842B4148}"/>
                </a:ext>
              </a:extLst>
            </p:cNvPr>
            <p:cNvSpPr/>
            <p:nvPr/>
          </p:nvSpPr>
          <p:spPr>
            <a:xfrm rot="10800000">
              <a:off x="16484381" y="0"/>
              <a:ext cx="1153212" cy="721894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4C23F624-6249-9843-B426-4335DA8A1BAA}"/>
                </a:ext>
              </a:extLst>
            </p:cNvPr>
            <p:cNvSpPr/>
            <p:nvPr/>
          </p:nvSpPr>
          <p:spPr>
            <a:xfrm rot="10800000">
              <a:off x="16484381" y="721895"/>
              <a:ext cx="1153212" cy="6594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19"/>
            </a:p>
          </p:txBody>
        </p:sp>
      </p:grpSp>
      <p:pic>
        <p:nvPicPr>
          <p:cNvPr id="22" name="Picture 21" descr="FSC_final_nobg.png">
            <a:extLst>
              <a:ext uri="{FF2B5EF4-FFF2-40B4-BE49-F238E27FC236}">
                <a16:creationId xmlns:a16="http://schemas.microsoft.com/office/drawing/2014/main" id="{7600E6C9-3A1D-E149-A476-DF69FB11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9"/>
          <a:stretch/>
        </p:blipFill>
        <p:spPr>
          <a:xfrm>
            <a:off x="7760200" y="90693"/>
            <a:ext cx="749508" cy="617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894FD7-9D55-408F-AD05-0BB042AE40C7}"/>
              </a:ext>
            </a:extLst>
          </p:cNvPr>
          <p:cNvSpPr txBox="1"/>
          <p:nvPr/>
        </p:nvSpPr>
        <p:spPr>
          <a:xfrm>
            <a:off x="45057" y="338962"/>
            <a:ext cx="71454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PRWG Survey Background results 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8F57573-CEA7-4A61-B2BF-E145EF12F6F5}"/>
              </a:ext>
            </a:extLst>
          </p:cNvPr>
          <p:cNvSpPr/>
          <p:nvPr/>
        </p:nvSpPr>
        <p:spPr>
          <a:xfrm>
            <a:off x="301551" y="5343287"/>
            <a:ext cx="460076" cy="23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D4198-1948-427A-9923-72E2145D323F}"/>
              </a:ext>
            </a:extLst>
          </p:cNvPr>
          <p:cNvSpPr txBox="1"/>
          <p:nvPr/>
        </p:nvSpPr>
        <p:spPr>
          <a:xfrm>
            <a:off x="253042" y="1374476"/>
            <a:ext cx="849414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Arial"/>
              </a:rPr>
              <a:t>Current Challenges:</a:t>
            </a:r>
            <a:r>
              <a:rPr lang="en-GB" sz="2400" dirty="0">
                <a:cs typeface="Arial"/>
              </a:rPr>
              <a:t> ​</a:t>
            </a:r>
          </a:p>
          <a:p>
            <a:r>
              <a:rPr lang="en-GB" sz="2400" b="1" i="1" u="sng" dirty="0">
                <a:ea typeface="+mn-lt"/>
                <a:cs typeface="+mn-lt"/>
              </a:rPr>
              <a:t>Modus operandi - Options: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 sz="2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stand-alone WG (valuable space to exchange with others on work in progress), possibly with a reduced / more focused scope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task force(s) or focal points for each transitional context (EW-EA, EP, ER, RES), integrated into other WGs, who would collect information / knowledge and infuse it into the cluster work </a:t>
            </a:r>
            <a:endParaRPr lang="en-GB" dirty="0">
              <a:ea typeface="+mn-lt"/>
              <a:cs typeface="+mn-lt"/>
            </a:endParaRPr>
          </a:p>
          <a:p>
            <a:r>
              <a:rPr lang="en-GB" sz="2400" b="1" i="1" u="sng" dirty="0">
                <a:ea typeface="+mn-lt"/>
                <a:cs typeface="+mn-lt"/>
              </a:rPr>
              <a:t>Governance: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FSC partners could not commit to volunteer for the Chair/Co-Chair of a stand-alone PRWG</a:t>
            </a:r>
            <a:endParaRPr lang="en-GB" dirty="0"/>
          </a:p>
          <a:p>
            <a:endParaRPr lang="en-GB" sz="1400" dirty="0">
              <a:ea typeface="+mn-lt"/>
              <a:cs typeface="Arial"/>
            </a:endParaRPr>
          </a:p>
          <a:p>
            <a:r>
              <a:rPr lang="en-GB" sz="2400" dirty="0">
                <a:ea typeface="+mn-lt"/>
                <a:cs typeface="Arial"/>
              </a:rPr>
              <a:t>         A survey was launched with global partners; results are intended to guide SAG's decision on the way forward for the PRWG</a:t>
            </a:r>
          </a:p>
        </p:txBody>
      </p:sp>
    </p:spTree>
    <p:extLst>
      <p:ext uri="{BB962C8B-B14F-4D97-AF65-F5344CB8AC3E}">
        <p14:creationId xmlns:p14="http://schemas.microsoft.com/office/powerpoint/2010/main" val="12272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130CFC53E1D4458B80B5377008CEEE" ma:contentTypeVersion="12" ma:contentTypeDescription="Create a new document." ma:contentTypeScope="" ma:versionID="3833e3df72449f483b5da22517e64cea">
  <xsd:schema xmlns:xsd="http://www.w3.org/2001/XMLSchema" xmlns:xs="http://www.w3.org/2001/XMLSchema" xmlns:p="http://schemas.microsoft.com/office/2006/metadata/properties" xmlns:ns2="9e4d4028-7d2f-484c-bcd4-65d8dfc13344" xmlns:ns3="ca5b2271-c080-4650-a5bc-0c2553a50190" targetNamespace="http://schemas.microsoft.com/office/2006/metadata/properties" ma:root="true" ma:fieldsID="4c18ab255876632a2c4879d8ced54e28" ns2:_="" ns3:_="">
    <xsd:import namespace="9e4d4028-7d2f-484c-bcd4-65d8dfc13344"/>
    <xsd:import namespace="ca5b2271-c080-4650-a5bc-0c2553a50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4028-7d2f-484c-bcd4-65d8dfc13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b2271-c080-4650-a5bc-0c2553a5019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F95DC0-4593-4FA7-A897-B0B6ECDE8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d4028-7d2f-484c-bcd4-65d8dfc13344"/>
    <ds:schemaRef ds:uri="ca5b2271-c080-4650-a5bc-0c2553a50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918DA9-6A8E-40CF-8B8F-ADD59C973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1950FE-4DB2-4AD2-8A4A-0BBEA16FED10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a5b2271-c080-4650-a5bc-0c2553a50190"/>
    <ds:schemaRef ds:uri="9e4d4028-7d2f-484c-bcd4-65d8dfc1334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876</Words>
  <Application>Microsoft Office PowerPoint</Application>
  <PresentationFormat>On-screen Show (4:3)</PresentationFormat>
  <Paragraphs>142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Antonio</vt:lpstr>
      <vt:lpstr>Arial</vt:lpstr>
      <vt:lpstr>Calibri</vt:lpstr>
      <vt:lpstr>Calibri Light</vt:lpstr>
      <vt:lpstr>Open Sans</vt:lpstr>
      <vt:lpstr>Oswald Medium</vt:lpstr>
      <vt:lpstr>Office Theme</vt:lpstr>
      <vt:lpstr>gFSC - SAG  Meeting 13/07/20 </vt:lpstr>
      <vt:lpstr>GHRP COVID-19 </vt:lpstr>
      <vt:lpstr>PowerPoint Presentation</vt:lpstr>
      <vt:lpstr>PowerPoint Presentation</vt:lpstr>
      <vt:lpstr>PowerPoint Presentation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AoB 13/07/20 </vt:lpstr>
    </vt:vector>
  </TitlesOfParts>
  <Company>World Food Programme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 PINZONE</dc:creator>
  <cp:lastModifiedBy>Rossi, Davide (PSE)</cp:lastModifiedBy>
  <cp:revision>107</cp:revision>
  <cp:lastPrinted>2019-06-14T06:33:45Z</cp:lastPrinted>
  <dcterms:created xsi:type="dcterms:W3CDTF">2018-10-08T12:45:31Z</dcterms:created>
  <dcterms:modified xsi:type="dcterms:W3CDTF">2020-07-13T12:47:46Z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0x0101008C130CFC53E1D4458B80B5377008CEEE</vt:lpwstr>
  </property>
</Properties>
</file>