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7"/>
  </p:notesMasterIdLst>
  <p:sldIdLst>
    <p:sldId id="256" r:id="rId2"/>
    <p:sldId id="267" r:id="rId3"/>
    <p:sldId id="269" r:id="rId4"/>
    <p:sldId id="272" r:id="rId5"/>
    <p:sldId id="270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yril Lekiefs" initials="CL" lastIdx="3" clrIdx="0"/>
  <p:cmAuthor id="1" name="Baerbel Mosebach" initials="BM" lastIdx="1" clrIdx="1">
    <p:extLst/>
  </p:cmAuthor>
  <p:cmAuthor id="2" name="Andre KRUMMACHER" initials="AK" lastIdx="1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8934" autoAdjust="0"/>
  </p:normalViewPr>
  <p:slideViewPr>
    <p:cSldViewPr snapToGrid="0">
      <p:cViewPr varScale="1">
        <p:scale>
          <a:sx n="73" d="100"/>
          <a:sy n="73" d="100"/>
        </p:scale>
        <p:origin x="-61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718F76-8210-4618-81C4-1F4B43A4F3D9}" type="datetimeFigureOut">
              <a:rPr lang="de-DE" smtClean="0"/>
              <a:t>23.05.2019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61EB90-6AA6-4D8B-973A-964759491D2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7231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61EB90-6AA6-4D8B-973A-964759491D2E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22750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61EB90-6AA6-4D8B-973A-964759491D2E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22750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61EB90-6AA6-4D8B-973A-964759491D2E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2275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4140C-F853-46A7-9EBE-B40DF8494F01}" type="datetimeFigureOut">
              <a:rPr lang="de-DE" smtClean="0"/>
              <a:t>23.05.2019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4C57F-A1F7-4BA2-9532-7D7899F3F2A9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5538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4140C-F853-46A7-9EBE-B40DF8494F01}" type="datetimeFigureOut">
              <a:rPr lang="de-DE" smtClean="0"/>
              <a:t>23.05.2019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4C57F-A1F7-4BA2-9532-7D7899F3F2A9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3669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4140C-F853-46A7-9EBE-B40DF8494F01}" type="datetimeFigureOut">
              <a:rPr lang="de-DE" smtClean="0"/>
              <a:t>23.05.2019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4C57F-A1F7-4BA2-9532-7D7899F3F2A9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7190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4140C-F853-46A7-9EBE-B40DF8494F01}" type="datetimeFigureOut">
              <a:rPr lang="de-DE" smtClean="0"/>
              <a:t>23.05.2019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4C57F-A1F7-4BA2-9532-7D7899F3F2A9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5903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4140C-F853-46A7-9EBE-B40DF8494F01}" type="datetimeFigureOut">
              <a:rPr lang="de-DE" smtClean="0"/>
              <a:t>23.05.2019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4C57F-A1F7-4BA2-9532-7D7899F3F2A9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678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4140C-F853-46A7-9EBE-B40DF8494F01}" type="datetimeFigureOut">
              <a:rPr lang="de-DE" smtClean="0"/>
              <a:t>23.05.2019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4C57F-A1F7-4BA2-9532-7D7899F3F2A9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5216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4140C-F853-46A7-9EBE-B40DF8494F01}" type="datetimeFigureOut">
              <a:rPr lang="de-DE" smtClean="0"/>
              <a:t>23.05.2019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4C57F-A1F7-4BA2-9532-7D7899F3F2A9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1111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4140C-F853-46A7-9EBE-B40DF8494F01}" type="datetimeFigureOut">
              <a:rPr lang="de-DE" smtClean="0"/>
              <a:t>23.05.2019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4C57F-A1F7-4BA2-9532-7D7899F3F2A9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4923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4140C-F853-46A7-9EBE-B40DF8494F01}" type="datetimeFigureOut">
              <a:rPr lang="de-DE" smtClean="0"/>
              <a:t>23.05.2019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4C57F-A1F7-4BA2-9532-7D7899F3F2A9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5034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4140C-F853-46A7-9EBE-B40DF8494F01}" type="datetimeFigureOut">
              <a:rPr lang="de-DE" smtClean="0"/>
              <a:t>23.05.2019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4C57F-A1F7-4BA2-9532-7D7899F3F2A9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6038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4140C-F853-46A7-9EBE-B40DF8494F01}" type="datetimeFigureOut">
              <a:rPr lang="de-DE" smtClean="0"/>
              <a:t>23.05.2019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4C57F-A1F7-4BA2-9532-7D7899F3F2A9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1716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4140C-F853-46A7-9EBE-B40DF8494F01}" type="datetimeFigureOut">
              <a:rPr lang="de-DE" smtClean="0"/>
              <a:t>23.05.2019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4C57F-A1F7-4BA2-9532-7D7899F3F2A9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6375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sag@fscluster.or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8674" y="1900628"/>
            <a:ext cx="11913326" cy="3664599"/>
          </a:xfrm>
        </p:spPr>
        <p:txBody>
          <a:bodyPr>
            <a:normAutofit fontScale="90000"/>
          </a:bodyPr>
          <a:lstStyle/>
          <a:p>
            <a:r>
              <a:rPr lang="de-DE" b="1" dirty="0"/>
              <a:t> </a:t>
            </a:r>
            <a:br>
              <a:rPr lang="de-DE" b="1" dirty="0"/>
            </a:b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b="1" dirty="0"/>
              <a:t/>
            </a:r>
            <a:br>
              <a:rPr lang="de-DE" b="1" dirty="0"/>
            </a:b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b="1" dirty="0" smtClean="0">
                <a:solidFill>
                  <a:srgbClr val="00B050"/>
                </a:solidFill>
              </a:rPr>
              <a:t>SAG Update </a:t>
            </a:r>
            <a:endParaRPr lang="de-DE" b="1" dirty="0">
              <a:solidFill>
                <a:srgbClr val="00B05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8570" y="1553250"/>
            <a:ext cx="5773534" cy="1706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3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43053" y="126069"/>
            <a:ext cx="8787987" cy="705803"/>
          </a:xfrm>
        </p:spPr>
        <p:txBody>
          <a:bodyPr>
            <a:normAutofit/>
          </a:bodyPr>
          <a:lstStyle/>
          <a:p>
            <a:r>
              <a:rPr lang="de-DE" sz="4000" b="1" dirty="0" smtClean="0"/>
              <a:t>SAG </a:t>
            </a:r>
            <a:r>
              <a:rPr lang="de-DE" sz="4000" b="1" dirty="0" err="1"/>
              <a:t>a</a:t>
            </a:r>
            <a:r>
              <a:rPr lang="de-DE" sz="4000" b="1" dirty="0" err="1" smtClean="0"/>
              <a:t>chievements</a:t>
            </a:r>
            <a:r>
              <a:rPr lang="de-DE" sz="4000" b="1" dirty="0" smtClean="0"/>
              <a:t>  </a:t>
            </a:r>
            <a:r>
              <a:rPr lang="de-DE" sz="4000" b="1" dirty="0"/>
              <a:t>(1)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t="3061"/>
          <a:stretch/>
        </p:blipFill>
        <p:spPr>
          <a:xfrm>
            <a:off x="0" y="0"/>
            <a:ext cx="3343053" cy="957943"/>
          </a:xfrm>
          <a:prstGeom prst="rect">
            <a:avLst/>
          </a:prstGeom>
        </p:spPr>
      </p:pic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7531188"/>
              </p:ext>
            </p:extLst>
          </p:nvPr>
        </p:nvGraphicFramePr>
        <p:xfrm>
          <a:off x="288053" y="1435395"/>
          <a:ext cx="11737369" cy="4736925"/>
        </p:xfrm>
        <a:graphic>
          <a:graphicData uri="http://schemas.openxmlformats.org/drawingml/2006/table">
            <a:tbl>
              <a:tblPr firstRow="1" firstCol="1" bandRow="1"/>
              <a:tblGrid>
                <a:gridCol w="5419064">
                  <a:extLst>
                    <a:ext uri="{9D8B030D-6E8A-4147-A177-3AD203B41FA5}">
                      <a16:colId xmlns="" xmlns:a16="http://schemas.microsoft.com/office/drawing/2014/main" val="3123320608"/>
                    </a:ext>
                  </a:extLst>
                </a:gridCol>
                <a:gridCol w="6318305">
                  <a:extLst>
                    <a:ext uri="{9D8B030D-6E8A-4147-A177-3AD203B41FA5}">
                      <a16:colId xmlns="" xmlns:a16="http://schemas.microsoft.com/office/drawing/2014/main" val="3780570428"/>
                    </a:ext>
                  </a:extLst>
                </a:gridCol>
              </a:tblGrid>
              <a:tr h="5779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Main</a:t>
                      </a:r>
                      <a:r>
                        <a:rPr lang="en-GB" sz="2000" b="1" baseline="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</a:t>
                      </a:r>
                      <a:r>
                        <a:rPr lang="en-GB" sz="20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ctivities planned 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995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Progress</a:t>
                      </a:r>
                      <a:r>
                        <a:rPr lang="en-GB" sz="2000" b="1" baseline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Update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995B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77063267"/>
                  </a:ext>
                </a:extLst>
              </a:tr>
              <a:tr h="12874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Hold </a:t>
                      </a:r>
                      <a:r>
                        <a:rPr lang="de-DE" sz="20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regular</a:t>
                      </a:r>
                      <a:r>
                        <a:rPr lang="de-DE" sz="20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SAG </a:t>
                      </a:r>
                      <a:r>
                        <a:rPr lang="de-DE" sz="2000" baseline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meetings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000" kern="1200" baseline="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One day SAG seminar in Early January, Paris (ACF)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000" kern="1200" baseline="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Monthly SAG calls  - 1st Mondays of the months (4)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000" kern="1200" baseline="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Minutes on the website</a:t>
                      </a:r>
                      <a:endParaRPr lang="de-DE" sz="2000" kern="1200" baseline="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4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Develop  agendas of the partners’ meetings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000" kern="1200" baseline="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Agenda discussed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89109089"/>
                  </a:ext>
                </a:extLst>
              </a:tr>
              <a:tr h="6685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Develop</a:t>
                      </a:r>
                      <a:r>
                        <a:rPr lang="en-US" sz="20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 a</a:t>
                      </a: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nnual SAG work plan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2000" kern="1200" baseline="0" dirty="0" err="1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Workplan</a:t>
                      </a:r>
                      <a:r>
                        <a:rPr lang="en-GB" sz="2000" kern="1200" baseline="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000" kern="1200" baseline="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developed &amp; progress monitored</a:t>
                      </a:r>
                      <a:endParaRPr lang="en-GB" sz="2000" kern="1200" baseline="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56634764"/>
                  </a:ext>
                </a:extLst>
              </a:tr>
              <a:tr h="792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Review</a:t>
                      </a:r>
                      <a:r>
                        <a:rPr lang="de-DE" sz="20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of the 2018 </a:t>
                      </a:r>
                      <a:r>
                        <a:rPr lang="de-DE" sz="2000" baseline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annual</a:t>
                      </a:r>
                      <a:r>
                        <a:rPr lang="de-DE" sz="20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2000" baseline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report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000" kern="1200" baseline="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Review and comments sent to GSU &amp; posted on Website</a:t>
                      </a:r>
                      <a:endParaRPr lang="de-DE" sz="2000" kern="1200" baseline="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880865768"/>
                  </a:ext>
                </a:extLst>
              </a:tr>
              <a:tr h="823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Review</a:t>
                      </a:r>
                      <a:r>
                        <a:rPr lang="en-US" sz="20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the mid-term review of the gFSC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2000" kern="1200" baseline="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Reviewed and comments sent to GSU &amp; posted on website</a:t>
                      </a:r>
                      <a:endParaRPr lang="en-GB" sz="2000" kern="1200" baseline="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164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43053" y="126069"/>
            <a:ext cx="8787987" cy="705803"/>
          </a:xfrm>
        </p:spPr>
        <p:txBody>
          <a:bodyPr>
            <a:normAutofit/>
          </a:bodyPr>
          <a:lstStyle/>
          <a:p>
            <a:r>
              <a:rPr lang="de-DE" sz="4000" b="1" dirty="0"/>
              <a:t>SAG </a:t>
            </a:r>
            <a:r>
              <a:rPr lang="de-DE" sz="4000" b="1" dirty="0" err="1" smtClean="0"/>
              <a:t>achievements</a:t>
            </a:r>
            <a:r>
              <a:rPr lang="de-DE" sz="4000" b="1" dirty="0" smtClean="0"/>
              <a:t> (2)</a:t>
            </a:r>
            <a:endParaRPr lang="de-DE" sz="40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t="3061"/>
          <a:stretch/>
        </p:blipFill>
        <p:spPr>
          <a:xfrm>
            <a:off x="0" y="0"/>
            <a:ext cx="3343053" cy="957943"/>
          </a:xfrm>
          <a:prstGeom prst="rect">
            <a:avLst/>
          </a:prstGeom>
        </p:spPr>
      </p:pic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3336404"/>
              </p:ext>
            </p:extLst>
          </p:nvPr>
        </p:nvGraphicFramePr>
        <p:xfrm>
          <a:off x="288053" y="1187201"/>
          <a:ext cx="11737369" cy="5764576"/>
        </p:xfrm>
        <a:graphic>
          <a:graphicData uri="http://schemas.openxmlformats.org/drawingml/2006/table">
            <a:tbl>
              <a:tblPr firstRow="1" firstCol="1" bandRow="1"/>
              <a:tblGrid>
                <a:gridCol w="5419064">
                  <a:extLst>
                    <a:ext uri="{9D8B030D-6E8A-4147-A177-3AD203B41FA5}">
                      <a16:colId xmlns="" xmlns:a16="http://schemas.microsoft.com/office/drawing/2014/main" val="3123320608"/>
                    </a:ext>
                  </a:extLst>
                </a:gridCol>
                <a:gridCol w="6318305">
                  <a:extLst>
                    <a:ext uri="{9D8B030D-6E8A-4147-A177-3AD203B41FA5}">
                      <a16:colId xmlns="" xmlns:a16="http://schemas.microsoft.com/office/drawing/2014/main" val="3780570428"/>
                    </a:ext>
                  </a:extLst>
                </a:gridCol>
              </a:tblGrid>
              <a:tr h="4547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Main</a:t>
                      </a:r>
                      <a:r>
                        <a:rPr lang="en-GB" sz="2000" b="1" baseline="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</a:t>
                      </a:r>
                      <a:r>
                        <a:rPr lang="en-GB" sz="20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ctivities planned 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995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Progress</a:t>
                      </a:r>
                      <a:r>
                        <a:rPr lang="en-GB" sz="2000" b="1" baseline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Update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995B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77063267"/>
                  </a:ext>
                </a:extLst>
              </a:tr>
              <a:tr h="16194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Clarify strategy of engagement into the global network against food crises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000" baseline="0" dirty="0" smtClean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Clusters members attend on behalf of their agencies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000" baseline="0" dirty="0" smtClean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Info dissemination at the gFSC partner’s meeting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kern="120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Need to request FAO and WFP for a meeting about the strategy of engagement of NGOs within the global network. </a:t>
                      </a:r>
                      <a:endParaRPr lang="fr-FR" sz="2000" kern="1200" baseline="0" dirty="0" smtClean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89109089"/>
                  </a:ext>
                </a:extLst>
              </a:tr>
              <a:tr h="19851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baseline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Develop</a:t>
                      </a:r>
                      <a:r>
                        <a:rPr lang="de-DE" sz="20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2020-2022 </a:t>
                      </a:r>
                      <a:r>
                        <a:rPr lang="de-DE" sz="2000" baseline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strategy</a:t>
                      </a:r>
                      <a:r>
                        <a:rPr lang="de-DE" sz="20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2000" baseline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</a:t>
                      </a:r>
                      <a:r>
                        <a:rPr lang="de-DE" sz="20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the gFSC 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20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One</a:t>
                      </a:r>
                      <a:r>
                        <a:rPr lang="en-GB" sz="2000" baseline="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day SAG seminar on 21</a:t>
                      </a:r>
                      <a:r>
                        <a:rPr lang="en-GB" sz="2000" baseline="300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lang="en-GB" sz="2000" baseline="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May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kern="120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First draft outline of the Strategic Plan by late June</a:t>
                      </a:r>
                      <a:endParaRPr lang="fr-FR" sz="2000" kern="1200" baseline="0" dirty="0" smtClean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kern="120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Webinar to present the draft outline in early July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kern="120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Consultation launched with partners</a:t>
                      </a:r>
                      <a:endParaRPr lang="fr-FR" sz="2000" kern="1200" baseline="0" dirty="0" smtClean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kern="120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First draft strategy by end of September</a:t>
                      </a:r>
                      <a:endParaRPr lang="fr-FR" sz="2000" kern="1200" baseline="0" dirty="0" smtClean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kern="120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Final Strategy presented in November</a:t>
                      </a:r>
                      <a:endParaRPr lang="fr-FR" sz="2000" kern="1200" baseline="0" dirty="0" smtClean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56634764"/>
                  </a:ext>
                </a:extLst>
              </a:tr>
              <a:tr h="7908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Identify</a:t>
                      </a:r>
                      <a:r>
                        <a:rPr lang="de-DE" sz="20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2000" baseline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priorities</a:t>
                      </a:r>
                      <a:r>
                        <a:rPr lang="de-DE" sz="20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</a:t>
                      </a:r>
                      <a:r>
                        <a:rPr lang="de-DE" sz="2000" baseline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needs</a:t>
                      </a:r>
                      <a:r>
                        <a:rPr lang="de-DE" sz="20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of </a:t>
                      </a:r>
                      <a:r>
                        <a:rPr lang="de-DE" sz="2000" baseline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support</a:t>
                      </a:r>
                      <a:r>
                        <a:rPr lang="de-DE" sz="20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2000" baseline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from</a:t>
                      </a:r>
                      <a:r>
                        <a:rPr lang="de-DE" sz="20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2000" baseline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country</a:t>
                      </a:r>
                      <a:r>
                        <a:rPr lang="de-DE" sz="20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2000" baseline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clusters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20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000" dirty="0" err="1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ToRs</a:t>
                      </a:r>
                      <a:r>
                        <a:rPr lang="en-GB" sz="20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developed,</a:t>
                      </a:r>
                      <a:r>
                        <a:rPr lang="en-GB" sz="2000" baseline="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0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Surveys conducted,</a:t>
                      </a:r>
                      <a:r>
                        <a:rPr lang="en-GB" sz="2000" baseline="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0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Initial</a:t>
                      </a:r>
                      <a:r>
                        <a:rPr lang="en-GB" sz="2000" baseline="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report out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2000" baseline="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Initial findings reported back in plenary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200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Need to produce SAG recommendations by late June</a:t>
                      </a:r>
                      <a:endParaRPr lang="en-GB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880865768"/>
                  </a:ext>
                </a:extLst>
              </a:tr>
              <a:tr h="7908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baseline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Learn</a:t>
                      </a:r>
                      <a:r>
                        <a:rPr lang="de-DE" sz="20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2000" baseline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lessons</a:t>
                      </a:r>
                      <a:r>
                        <a:rPr lang="de-DE" sz="20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2000" baseline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from</a:t>
                      </a:r>
                      <a:r>
                        <a:rPr lang="de-DE" sz="20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the CCPM 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200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CCPM report not received (16 out of 26)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139146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679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43053" y="126069"/>
            <a:ext cx="8787987" cy="705803"/>
          </a:xfrm>
        </p:spPr>
        <p:txBody>
          <a:bodyPr>
            <a:normAutofit/>
          </a:bodyPr>
          <a:lstStyle/>
          <a:p>
            <a:r>
              <a:rPr lang="de-DE" sz="4000" b="1" dirty="0"/>
              <a:t>SAG </a:t>
            </a:r>
            <a:r>
              <a:rPr lang="de-DE" sz="4000" b="1" dirty="0" err="1" smtClean="0"/>
              <a:t>achievements</a:t>
            </a:r>
            <a:r>
              <a:rPr lang="de-DE" sz="4000" b="1" dirty="0" smtClean="0"/>
              <a:t> </a:t>
            </a:r>
            <a:r>
              <a:rPr lang="de-DE" sz="4000" b="1" dirty="0" smtClean="0"/>
              <a:t>(3)</a:t>
            </a:r>
            <a:endParaRPr lang="de-DE" sz="40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t="3061"/>
          <a:stretch/>
        </p:blipFill>
        <p:spPr>
          <a:xfrm>
            <a:off x="0" y="0"/>
            <a:ext cx="3343053" cy="957943"/>
          </a:xfrm>
          <a:prstGeom prst="rect">
            <a:avLst/>
          </a:prstGeom>
        </p:spPr>
      </p:pic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712697"/>
              </p:ext>
            </p:extLst>
          </p:nvPr>
        </p:nvGraphicFramePr>
        <p:xfrm>
          <a:off x="303293" y="1796801"/>
          <a:ext cx="11737369" cy="3245817"/>
        </p:xfrm>
        <a:graphic>
          <a:graphicData uri="http://schemas.openxmlformats.org/drawingml/2006/table">
            <a:tbl>
              <a:tblPr firstRow="1" firstCol="1" bandRow="1"/>
              <a:tblGrid>
                <a:gridCol w="5419064">
                  <a:extLst>
                    <a:ext uri="{9D8B030D-6E8A-4147-A177-3AD203B41FA5}">
                      <a16:colId xmlns="" xmlns:a16="http://schemas.microsoft.com/office/drawing/2014/main" val="3123320608"/>
                    </a:ext>
                  </a:extLst>
                </a:gridCol>
                <a:gridCol w="6318305">
                  <a:extLst>
                    <a:ext uri="{9D8B030D-6E8A-4147-A177-3AD203B41FA5}">
                      <a16:colId xmlns="" xmlns:a16="http://schemas.microsoft.com/office/drawing/2014/main" val="3780570428"/>
                    </a:ext>
                  </a:extLst>
                </a:gridCol>
              </a:tblGrid>
              <a:tr h="4547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Main</a:t>
                      </a:r>
                      <a:r>
                        <a:rPr lang="en-GB" sz="2000" b="1" baseline="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</a:t>
                      </a:r>
                      <a:r>
                        <a:rPr lang="en-GB" sz="20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ctivities planned 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995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Progress</a:t>
                      </a:r>
                      <a:r>
                        <a:rPr lang="en-GB" sz="2000" b="1" baseline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Update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995B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77063267"/>
                  </a:ext>
                </a:extLst>
              </a:tr>
              <a:tr h="7202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Develop</a:t>
                      </a:r>
                      <a:r>
                        <a:rPr lang="de-DE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20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partnerships</a:t>
                      </a:r>
                      <a:r>
                        <a:rPr lang="de-DE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20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with</a:t>
                      </a:r>
                      <a:r>
                        <a:rPr lang="de-DE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the private </a:t>
                      </a:r>
                      <a:r>
                        <a:rPr lang="de-DE" sz="20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sector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en-US" sz="2000" kern="1200" baseline="0" dirty="0" smtClean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Bruno, as a panelist during the Humanitarian Week in February (Geneva) about interactions with the private sector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en-US" sz="2000" kern="1200" baseline="0" dirty="0" smtClean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Issue is parked at the moment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89109089"/>
                  </a:ext>
                </a:extLst>
              </a:tr>
              <a:tr h="65749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Develop</a:t>
                      </a:r>
                      <a:r>
                        <a:rPr lang="de-DE" sz="20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the </a:t>
                      </a:r>
                      <a:r>
                        <a:rPr lang="de-DE" sz="2000" baseline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membership</a:t>
                      </a:r>
                      <a:r>
                        <a:rPr lang="de-DE" sz="20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of the </a:t>
                      </a:r>
                      <a:r>
                        <a:rPr lang="de-DE" sz="2000" baseline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cluster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000" baseline="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 members / </a:t>
                      </a:r>
                      <a:r>
                        <a:rPr lang="en-GB" sz="200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 application to be reviewed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880865768"/>
                  </a:ext>
                </a:extLst>
              </a:tr>
              <a:tr h="7908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Livestock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2000" kern="1200" baseline="0" dirty="0" smtClean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Decision of having no technical working group, so far as not clear request from the country level, through the survey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139146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81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502" y="349154"/>
            <a:ext cx="3879669" cy="738069"/>
          </a:xfrm>
        </p:spPr>
        <p:txBody>
          <a:bodyPr>
            <a:noAutofit/>
          </a:bodyPr>
          <a:lstStyle/>
          <a:p>
            <a:r>
              <a:rPr lang="de-DE" sz="4400" b="1" dirty="0"/>
              <a:t> </a:t>
            </a:r>
            <a:br>
              <a:rPr lang="de-DE" sz="4400" b="1" dirty="0"/>
            </a:br>
            <a:r>
              <a:rPr lang="de-DE" sz="4400" b="1" dirty="0" smtClean="0"/>
              <a:t/>
            </a:r>
            <a:br>
              <a:rPr lang="de-DE" sz="4400" b="1" dirty="0" smtClean="0"/>
            </a:br>
            <a:r>
              <a:rPr lang="de-DE" sz="4400" b="1" dirty="0"/>
              <a:t/>
            </a:r>
            <a:br>
              <a:rPr lang="de-DE" sz="4400" b="1" dirty="0"/>
            </a:br>
            <a:r>
              <a:rPr lang="de-DE" sz="4400" b="1" dirty="0" smtClean="0"/>
              <a:t/>
            </a:r>
            <a:br>
              <a:rPr lang="de-DE" sz="4400" b="1" dirty="0" smtClean="0"/>
            </a:br>
            <a:r>
              <a:rPr lang="de-DE" sz="4400" b="1" dirty="0" smtClean="0">
                <a:solidFill>
                  <a:srgbClr val="00B050"/>
                </a:solidFill>
              </a:rPr>
              <a:t>SAG </a:t>
            </a:r>
            <a:r>
              <a:rPr lang="de-DE" sz="4400" b="1" dirty="0" err="1" smtClean="0">
                <a:solidFill>
                  <a:srgbClr val="00B050"/>
                </a:solidFill>
              </a:rPr>
              <a:t>members</a:t>
            </a:r>
            <a:r>
              <a:rPr lang="de-DE" sz="4400" b="1" dirty="0" smtClean="0">
                <a:solidFill>
                  <a:srgbClr val="00B050"/>
                </a:solidFill>
              </a:rPr>
              <a:t> </a:t>
            </a:r>
            <a:endParaRPr lang="de-DE" sz="4400" b="1" dirty="0">
              <a:solidFill>
                <a:srgbClr val="00B05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5540" y="233902"/>
            <a:ext cx="2886767" cy="853321"/>
          </a:xfrm>
          <a:prstGeom prst="rect">
            <a:avLst/>
          </a:prstGeom>
        </p:spPr>
      </p:pic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5166003"/>
              </p:ext>
            </p:extLst>
          </p:nvPr>
        </p:nvGraphicFramePr>
        <p:xfrm>
          <a:off x="410878" y="1217852"/>
          <a:ext cx="8128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Names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Agencies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Angela Hinrichs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FAO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Cyril Lekiefs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ACF (</a:t>
                      </a:r>
                      <a:r>
                        <a:rPr lang="fr-FR" dirty="0" err="1" smtClean="0"/>
                        <a:t>late</a:t>
                      </a:r>
                      <a:r>
                        <a:rPr lang="fr-FR" dirty="0" smtClean="0"/>
                        <a:t> 2019)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Carine Malardeau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IFRC (</a:t>
                      </a:r>
                      <a:r>
                        <a:rPr lang="fr-FR" dirty="0" err="1" smtClean="0"/>
                        <a:t>late</a:t>
                      </a:r>
                      <a:r>
                        <a:rPr lang="fr-FR" dirty="0" smtClean="0"/>
                        <a:t> 2019)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Bruno Minjauw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gFSC </a:t>
                      </a:r>
                      <a:r>
                        <a:rPr lang="fr-FR" dirty="0" err="1" smtClean="0"/>
                        <a:t>coordinator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Elisa </a:t>
                      </a:r>
                      <a:r>
                        <a:rPr lang="fr-FR" dirty="0" err="1" smtClean="0"/>
                        <a:t>Persico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WFP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mtClean="0"/>
                        <a:t>Katie Rickard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Reach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Philippa Young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Oxfam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426720" y="4323806"/>
            <a:ext cx="81817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between meetings, you are  </a:t>
            </a:r>
            <a:r>
              <a:rPr lang="en-US" dirty="0"/>
              <a:t>invited to share any information </a:t>
            </a:r>
            <a:r>
              <a:rPr lang="en-US" dirty="0" smtClean="0"/>
              <a:t>/ concerns related </a:t>
            </a:r>
            <a:r>
              <a:rPr lang="en-US" dirty="0"/>
              <a:t>to humanitarian coordination in FSL throughout this email address </a:t>
            </a:r>
            <a:r>
              <a:rPr lang="en-US" dirty="0" smtClean="0">
                <a:hlinkClick r:id="rId3"/>
              </a:rPr>
              <a:t>sag@fscluster.org</a:t>
            </a:r>
            <a:r>
              <a:rPr lang="en-US" dirty="0" smtClean="0"/>
              <a:t> and make ad hoc requests to </a:t>
            </a:r>
            <a:r>
              <a:rPr lang="en-US" dirty="0"/>
              <a:t>SAG members.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3715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1100</TotalTime>
  <Words>397</Words>
  <Application>Microsoft Office PowerPoint</Application>
  <PresentationFormat>Personnalisé</PresentationFormat>
  <Paragraphs>67</Paragraphs>
  <Slides>5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Office Theme</vt:lpstr>
      <vt:lpstr>     SAG Update </vt:lpstr>
      <vt:lpstr>SAG achievements  (1)</vt:lpstr>
      <vt:lpstr>SAG achievements (2)</vt:lpstr>
      <vt:lpstr>SAG achievements (3)</vt:lpstr>
      <vt:lpstr>     SAG members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Advisory Group (SAG) Update</dc:title>
  <dc:creator>Andre KRUMMACHER</dc:creator>
  <cp:lastModifiedBy>Cyril Lekiefs</cp:lastModifiedBy>
  <cp:revision>59</cp:revision>
  <dcterms:created xsi:type="dcterms:W3CDTF">2017-06-08T04:17:13Z</dcterms:created>
  <dcterms:modified xsi:type="dcterms:W3CDTF">2019-05-23T09:47:20Z</dcterms:modified>
</cp:coreProperties>
</file>