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5" r:id="rId2"/>
    <p:sldId id="292" r:id="rId3"/>
    <p:sldId id="258" r:id="rId4"/>
    <p:sldId id="299" r:id="rId5"/>
    <p:sldId id="274" r:id="rId6"/>
    <p:sldId id="295" r:id="rId7"/>
    <p:sldId id="294" r:id="rId8"/>
    <p:sldId id="293" r:id="rId9"/>
    <p:sldId id="298" r:id="rId10"/>
    <p:sldId id="297" r:id="rId11"/>
    <p:sldId id="289" r:id="rId12"/>
    <p:sldId id="296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 Pereira Neves Pretto" initials="MPNP" lastIdx="2" clrIdx="0">
    <p:extLst>
      <p:ext uri="{19B8F6BF-5375-455C-9EA6-DF929625EA0E}">
        <p15:presenceInfo xmlns:p15="http://schemas.microsoft.com/office/powerpoint/2012/main" userId="684fee90cc87b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F"/>
    <a:srgbClr val="0D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4124" autoAdjust="0"/>
  </p:normalViewPr>
  <p:slideViewPr>
    <p:cSldViewPr snapToGrid="0" snapToObjects="1">
      <p:cViewPr varScale="1">
        <p:scale>
          <a:sx n="87" d="100"/>
          <a:sy n="87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BE1F3-0393-4AC6-A1D1-72015A09A2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4E7C5-F977-4FE5-AF5C-AD263D91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8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4 – To mention that efforts are being done by all UN agencies and that the President is already accepting the word humanitarian. Progressively, the idea is being passed through Ministries.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3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1</a:t>
            </a:r>
            <a:r>
              <a:rPr lang="en-US" baseline="0" noProof="0" dirty="0" smtClean="0"/>
              <a:t> – Seed scarcity and High price</a:t>
            </a:r>
            <a:endParaRPr lang="en-US" noProof="0" dirty="0" smtClean="0"/>
          </a:p>
          <a:p>
            <a:r>
              <a:rPr lang="en-US" noProof="0" dirty="0" smtClean="0"/>
              <a:t>4 </a:t>
            </a:r>
            <a:r>
              <a:rPr lang="en-US" noProof="0" dirty="0"/>
              <a:t>– To mention that efforts are being done by all UN agencies and that the President is already accepting the word humanitarian. Progressively, the idea is being passed through Ministries.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1 – I </a:t>
            </a:r>
            <a:r>
              <a:rPr lang="en-US" noProof="0"/>
              <a:t>will also mention </a:t>
            </a:r>
            <a:r>
              <a:rPr lang="en-US" noProof="0" dirty="0"/>
              <a:t>that the National Institute for Nutrition produces enriched food for children with locally accepted ingredients, which also reinforces production chains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1 – There are many negotiations between UN and government to convince data sharing. The acceptance is improving.</a:t>
            </a:r>
          </a:p>
          <a:p>
            <a:r>
              <a:rPr lang="en-US" noProof="0" dirty="0"/>
              <a:t>2 – Here Caritas is doing a pilot in the use of Red Rose, and ACH is wanting to test the mechanism. Ideas of mechanisms are most welcome!</a:t>
            </a:r>
          </a:p>
          <a:p>
            <a:r>
              <a:rPr lang="en-US" noProof="0" dirty="0"/>
              <a:t>4 – In this one I will mention that armed groups are taking control of some territories, people and military are still afraid of </a:t>
            </a:r>
            <a:r>
              <a:rPr lang="en-US" noProof="0"/>
              <a:t>humanitarian support.</a:t>
            </a:r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4 – To mention that efforts are being done by all UN agencies and that the President is already accepting the word humanitarian. Progressively, the idea is being passed through Ministries.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4E7C5-F977-4FE5-AF5C-AD263D91F8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5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PT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931009A2-987F-2C49-BF64-DF08DDF1FD6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4B2FF9A6-9D21-FB48-AC66-2213A3BB2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610" y="129149"/>
            <a:ext cx="7761189" cy="32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9A2-987F-2C49-BF64-DF08DDF1FD64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9A6-9D21-FB48-AC66-2213A3BB2B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Merriweather"/>
          <a:ea typeface="+mj-ea"/>
          <a:cs typeface="Merriweath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io.prettopereiraneves@fa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2841813" y="3675530"/>
            <a:ext cx="2994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</a:rPr>
              <a:t>Caracas, 24 </a:t>
            </a:r>
            <a:r>
              <a:rPr lang="es-VE" sz="1400" b="1" dirty="0" smtClean="0">
                <a:solidFill>
                  <a:srgbClr val="03181C"/>
                </a:solidFill>
                <a:latin typeface="Arial"/>
                <a:cs typeface="Arial"/>
              </a:rPr>
              <a:t>of</a:t>
            </a:r>
            <a:r>
              <a:rPr lang="es-VE" sz="1400" b="1" dirty="0" smtClean="0">
                <a:solidFill>
                  <a:srgbClr val="03181C"/>
                </a:solidFill>
                <a:latin typeface="Arial"/>
                <a:cs typeface="Arial"/>
              </a:rPr>
              <a:t> </a:t>
            </a:r>
            <a:r>
              <a:rPr lang="es-VE" sz="1400" b="1" dirty="0" err="1" smtClean="0">
                <a:solidFill>
                  <a:srgbClr val="03181C"/>
                </a:solidFill>
                <a:latin typeface="Arial"/>
                <a:cs typeface="Arial"/>
              </a:rPr>
              <a:t>may</a:t>
            </a:r>
            <a:r>
              <a:rPr lang="es-VE" sz="1400" b="1" dirty="0" smtClean="0">
                <a:solidFill>
                  <a:srgbClr val="03181C"/>
                </a:solidFill>
                <a:latin typeface="Arial"/>
                <a:cs typeface="Arial"/>
              </a:rPr>
              <a:t> </a:t>
            </a:r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</a:rPr>
              <a:t>2019</a:t>
            </a:r>
            <a:endParaRPr lang="en-US" sz="1400" b="1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4392706" y="4617341"/>
            <a:ext cx="429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</a:rPr>
              <a:t>Mauricio </a:t>
            </a:r>
            <a:r>
              <a:rPr lang="es-VE" sz="1400" b="1" dirty="0" err="1">
                <a:solidFill>
                  <a:srgbClr val="03181C"/>
                </a:solidFill>
                <a:latin typeface="Arial"/>
                <a:cs typeface="Arial"/>
              </a:rPr>
              <a:t>Pretto</a:t>
            </a:r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</a:rPr>
              <a:t> (</a:t>
            </a:r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  <a:hlinkClick r:id="rId3"/>
              </a:rPr>
              <a:t>mauricio.prettopereiraneves@fao.org</a:t>
            </a:r>
            <a:r>
              <a:rPr lang="es-VE" sz="1400" b="1" dirty="0">
                <a:solidFill>
                  <a:srgbClr val="03181C"/>
                </a:solidFill>
                <a:latin typeface="Arial"/>
                <a:cs typeface="Arial"/>
              </a:rPr>
              <a:t>)</a:t>
            </a:r>
            <a:endParaRPr lang="en-US" sz="1400" b="1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2BE4F-D0FB-4158-ACC1-1A2BA6B2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9139"/>
            <a:ext cx="9144000" cy="21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045" y="560070"/>
            <a:ext cx="5393059" cy="3680626"/>
          </a:xfrm>
          <a:prstGeom prst="rect">
            <a:avLst/>
          </a:prstGeom>
          <a:solidFill>
            <a:schemeClr val="accent2">
              <a:alpha val="9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800" b="1" dirty="0">
              <a:solidFill>
                <a:schemeClr val="accent1"/>
              </a:solidFill>
              <a:latin typeface="Raleway"/>
              <a:cs typeface="Raleway"/>
            </a:endParaRPr>
          </a:p>
          <a:p>
            <a:pPr lvl="1">
              <a:lnSpc>
                <a:spcPct val="140000"/>
              </a:lnSpc>
            </a:pPr>
            <a:endParaRPr lang="en-US" sz="400" b="1" dirty="0">
              <a:latin typeface="Raleway"/>
              <a:cs typeface="Raleway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29" y="939644"/>
            <a:ext cx="5799775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FS Sector Perspectives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69" y="2164543"/>
            <a:ext cx="1169775" cy="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275" y="1667163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3018" y="1593515"/>
            <a:ext cx="7475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FS Sector </a:t>
            </a:r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is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an opportunity; the opening of the </a:t>
            </a:r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sectors legitimizes and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recognize our </a:t>
            </a:r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work (Humanitarian space)</a:t>
            </a:r>
            <a:endParaRPr lang="en-US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275" y="3397618"/>
            <a:ext cx="499036" cy="487613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 smtClean="0">
                <a:latin typeface="Arial"/>
                <a:cs typeface="Arial"/>
              </a:rPr>
              <a:t>Perspectives</a:t>
            </a:r>
            <a:endParaRPr lang="en-US" sz="3600" b="0" dirty="0">
              <a:latin typeface="Arial"/>
              <a:cs typeface="Arial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013018" y="3179759"/>
            <a:ext cx="7792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3181C"/>
                </a:solidFill>
                <a:latin typeface="Arial"/>
                <a:cs typeface="Arial"/>
              </a:rPr>
              <a:t>Space </a:t>
            </a:r>
            <a:r>
              <a:rPr lang="en-GB" dirty="0">
                <a:solidFill>
                  <a:srgbClr val="03181C"/>
                </a:solidFill>
                <a:latin typeface="Arial"/>
                <a:cs typeface="Arial"/>
              </a:rPr>
              <a:t>needed for all stakeholders, including </a:t>
            </a:r>
            <a:r>
              <a:rPr lang="en-GB" dirty="0">
                <a:solidFill>
                  <a:srgbClr val="03181C"/>
                </a:solidFill>
                <a:latin typeface="Arial"/>
                <a:cs typeface="Arial"/>
              </a:rPr>
              <a:t>national  </a:t>
            </a:r>
            <a:r>
              <a:rPr lang="en-GB" dirty="0">
                <a:solidFill>
                  <a:srgbClr val="03181C"/>
                </a:solidFill>
                <a:latin typeface="Arial"/>
                <a:cs typeface="Arial"/>
              </a:rPr>
              <a:t>and </a:t>
            </a:r>
            <a:r>
              <a:rPr lang="en-GB" dirty="0" smtClean="0">
                <a:solidFill>
                  <a:srgbClr val="03181C"/>
                </a:solidFill>
                <a:latin typeface="Arial"/>
                <a:cs typeface="Arial"/>
              </a:rPr>
              <a:t>international organizations for better coordination, understanding </a:t>
            </a:r>
            <a:r>
              <a:rPr lang="en-GB" dirty="0">
                <a:solidFill>
                  <a:srgbClr val="03181C"/>
                </a:solidFill>
                <a:latin typeface="Arial"/>
                <a:cs typeface="Arial"/>
              </a:rPr>
              <a:t>of the </a:t>
            </a:r>
            <a:r>
              <a:rPr lang="en-GB" dirty="0" smtClean="0">
                <a:solidFill>
                  <a:srgbClr val="03181C"/>
                </a:solidFill>
                <a:latin typeface="Arial"/>
                <a:cs typeface="Arial"/>
              </a:rPr>
              <a:t>needs and harmonization (technical space)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EAB5FFB-845A-46C6-8CED-9D1E1EFA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2540" y="2487901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829" y="2176291"/>
            <a:ext cx="7989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Clusters are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the interlocutors with the </a:t>
            </a:r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government, they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can influence a more open and transparent international cooperation; and the establishment of international organizations to </a:t>
            </a:r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strength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local actors mandated to provide humanitarian assistance.</a:t>
            </a:r>
            <a:endParaRPr lang="en-US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>
                <a:latin typeface="Arial"/>
                <a:cs typeface="Arial"/>
              </a:rPr>
              <a:t>Perspectives</a:t>
            </a:r>
            <a:endParaRPr lang="en-US" sz="3600" b="0" dirty="0">
              <a:latin typeface="Arial"/>
              <a:cs typeface="Arial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EAB5FFB-845A-46C6-8CED-9D1E1EFA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12" name="Oval 9"/>
          <p:cNvSpPr/>
          <p:nvPr/>
        </p:nvSpPr>
        <p:spPr>
          <a:xfrm>
            <a:off x="282540" y="1265093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3" name="Rectangle 5"/>
          <p:cNvSpPr/>
          <p:nvPr/>
        </p:nvSpPr>
        <p:spPr>
          <a:xfrm>
            <a:off x="946829" y="1195850"/>
            <a:ext cx="798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In </a:t>
            </a:r>
            <a:r>
              <a:rPr lang="en-US" dirty="0">
                <a:solidFill>
                  <a:srgbClr val="03181C"/>
                </a:solidFill>
                <a:latin typeface="Arial"/>
                <a:cs typeface="Arial"/>
              </a:rPr>
              <a:t>terms of innovation, cluster provide the environment to discuss technical and operational problems and solutions. </a:t>
            </a:r>
            <a:endParaRPr lang="es-VE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5" name="Oval 3"/>
          <p:cNvSpPr/>
          <p:nvPr/>
        </p:nvSpPr>
        <p:spPr>
          <a:xfrm>
            <a:off x="282540" y="3710709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5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946829" y="3710709"/>
            <a:ext cx="798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3181C"/>
                </a:solidFill>
                <a:latin typeface="Arial"/>
                <a:cs typeface="Arial"/>
              </a:rPr>
              <a:t>Clusters promotes joint advocacy and are also a repository of Lessons Learned.</a:t>
            </a:r>
            <a:endParaRPr lang="en-US" dirty="0">
              <a:solidFill>
                <a:srgbClr val="0318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5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987905"/>
            <a:ext cx="9144000" cy="18244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/>
            <a:r>
              <a:rPr lang="es-VE" sz="3600" dirty="0">
                <a:solidFill>
                  <a:srgbClr val="FFFFFF"/>
                </a:solidFill>
                <a:latin typeface="Arial"/>
                <a:cs typeface="Arial"/>
              </a:rPr>
              <a:t>Muchas gracias!</a:t>
            </a:r>
          </a:p>
          <a:p>
            <a:pPr algn="ctr"/>
            <a:endParaRPr lang="es-VE" sz="3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s-VE" sz="3600" dirty="0" err="1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lang="es-V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VE" sz="3600" dirty="0" err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lang="es-VE" sz="360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en-GB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6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6006" y="1283388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4336" y="2218273"/>
            <a:ext cx="318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Context of the Sector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6005" y="2156435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>
                <a:latin typeface="Arial"/>
                <a:cs typeface="Arial"/>
              </a:rPr>
              <a:t>Objectives of the Presentation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99" y="4790019"/>
            <a:ext cx="2040835" cy="357080"/>
          </a:xfrm>
          <a:prstGeom prst="rect">
            <a:avLst/>
          </a:prstGeom>
        </p:spPr>
      </p:pic>
      <p:sp>
        <p:nvSpPr>
          <p:cNvPr id="16" name="Rectangle 5"/>
          <p:cNvSpPr/>
          <p:nvPr/>
        </p:nvSpPr>
        <p:spPr>
          <a:xfrm>
            <a:off x="1034336" y="1391861"/>
            <a:ext cx="225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Context of the country</a:t>
            </a:r>
            <a:endParaRPr lang="en-US" dirty="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8F941B1B-1D12-4489-954C-705A8EE71CF9}"/>
              </a:ext>
            </a:extLst>
          </p:cNvPr>
          <p:cNvSpPr/>
          <p:nvPr/>
        </p:nvSpPr>
        <p:spPr>
          <a:xfrm>
            <a:off x="356006" y="3012637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8A823C95-433C-41D2-B41A-BCBDA1DB4A68}"/>
              </a:ext>
            </a:extLst>
          </p:cNvPr>
          <p:cNvSpPr/>
          <p:nvPr/>
        </p:nvSpPr>
        <p:spPr>
          <a:xfrm>
            <a:off x="1034336" y="3077489"/>
            <a:ext cx="318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Work progress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045" y="560070"/>
            <a:ext cx="5393059" cy="3680626"/>
          </a:xfrm>
          <a:prstGeom prst="rect">
            <a:avLst/>
          </a:prstGeom>
          <a:solidFill>
            <a:schemeClr val="accent2">
              <a:alpha val="9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800" b="1" dirty="0">
              <a:solidFill>
                <a:schemeClr val="accent1"/>
              </a:solidFill>
              <a:latin typeface="Raleway"/>
              <a:cs typeface="Raleway"/>
            </a:endParaRPr>
          </a:p>
          <a:p>
            <a:pPr lvl="1">
              <a:lnSpc>
                <a:spcPct val="140000"/>
              </a:lnSpc>
            </a:pPr>
            <a:endParaRPr lang="en-US" sz="400" b="1" dirty="0">
              <a:latin typeface="Raleway"/>
              <a:cs typeface="Raleway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29" y="939644"/>
            <a:ext cx="5799775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</a:pPr>
            <a:r>
              <a:rPr lang="es-VE" sz="2400" dirty="0" err="1">
                <a:solidFill>
                  <a:schemeClr val="bg1"/>
                </a:solidFill>
                <a:latin typeface="Arial"/>
                <a:cs typeface="Arial"/>
              </a:rPr>
              <a:t>Context</a:t>
            </a:r>
            <a:r>
              <a:rPr lang="es-VE" sz="2400" dirty="0">
                <a:solidFill>
                  <a:schemeClr val="bg1"/>
                </a:solidFill>
                <a:latin typeface="Arial"/>
                <a:cs typeface="Arial"/>
              </a:rPr>
              <a:t> in Venezuela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69" y="2164543"/>
            <a:ext cx="1169775" cy="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365" y="1290308"/>
            <a:ext cx="7042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/>
              <a:t>According to the </a:t>
            </a:r>
            <a:r>
              <a:rPr lang="en-US" dirty="0" smtClean="0"/>
              <a:t>HNO, 7 </a:t>
            </a:r>
            <a:r>
              <a:rPr lang="en-US" dirty="0"/>
              <a:t>million people are in need of humanitarian assistance in Venezuela and </a:t>
            </a:r>
            <a:r>
              <a:rPr lang="en-US" dirty="0" smtClean="0"/>
              <a:t>3.6 </a:t>
            </a:r>
            <a:r>
              <a:rPr lang="en-US" dirty="0"/>
              <a:t>million </a:t>
            </a:r>
            <a:r>
              <a:rPr lang="en-US" dirty="0" smtClean="0"/>
              <a:t>with food </a:t>
            </a:r>
            <a:r>
              <a:rPr lang="en-US" dirty="0"/>
              <a:t>security needs. 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 smtClean="0">
                <a:latin typeface="Arial"/>
                <a:cs typeface="Arial"/>
              </a:rPr>
              <a:t>General needs overview</a:t>
            </a:r>
            <a:endParaRPr lang="en-US" sz="3600" b="0" dirty="0">
              <a:latin typeface="Arial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3062CD-6DEF-4326-8386-D3E6208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xmlns="" id="{0CCF2D46-1B75-41AA-AB82-C6D62AD41A17}"/>
              </a:ext>
            </a:extLst>
          </p:cNvPr>
          <p:cNvSpPr/>
          <p:nvPr/>
        </p:nvSpPr>
        <p:spPr>
          <a:xfrm>
            <a:off x="535300" y="1283388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18710090-DC4A-4CEC-B270-D37056B25BDC}"/>
              </a:ext>
            </a:extLst>
          </p:cNvPr>
          <p:cNvSpPr/>
          <p:nvPr/>
        </p:nvSpPr>
        <p:spPr>
          <a:xfrm>
            <a:off x="535299" y="2451067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ED246C70-971D-4C06-9EB8-F8E7AEB4CA69}"/>
              </a:ext>
            </a:extLst>
          </p:cNvPr>
          <p:cNvSpPr/>
          <p:nvPr/>
        </p:nvSpPr>
        <p:spPr>
          <a:xfrm>
            <a:off x="535300" y="3677275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9E0DDF99-9FAD-49B3-A5FD-D198AFAA1655}"/>
              </a:ext>
            </a:extLst>
          </p:cNvPr>
          <p:cNvSpPr txBox="1"/>
          <p:nvPr/>
        </p:nvSpPr>
        <p:spPr>
          <a:xfrm>
            <a:off x="1317363" y="3548315"/>
            <a:ext cx="74456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/>
              <a:t>family requires </a:t>
            </a:r>
            <a:r>
              <a:rPr lang="en-US" dirty="0" smtClean="0"/>
              <a:t>on average 23 </a:t>
            </a:r>
            <a:r>
              <a:rPr lang="en-US" dirty="0"/>
              <a:t>minimum wages just to cover their basic monthly food expenses. 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9E0DDF99-9FAD-49B3-A5FD-D198AFAA1655}"/>
              </a:ext>
            </a:extLst>
          </p:cNvPr>
          <p:cNvSpPr txBox="1"/>
          <p:nvPr/>
        </p:nvSpPr>
        <p:spPr>
          <a:xfrm>
            <a:off x="1317363" y="2342998"/>
            <a:ext cx="7445634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An </a:t>
            </a:r>
            <a:r>
              <a:rPr lang="en-US" dirty="0"/>
              <a:t>estimated 3,4 millions of Venezuelans have left their country because of generalized violence, persecution, and poor living conditions (10% of the total </a:t>
            </a:r>
            <a:r>
              <a:rPr lang="en-US" dirty="0" smtClean="0"/>
              <a:t>population and mostly active population ).</a:t>
            </a:r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365" y="1290308"/>
            <a:ext cx="4415778" cy="59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Low sovereignty in seed and food production</a:t>
            </a:r>
          </a:p>
          <a:p>
            <a:pPr algn="just">
              <a:lnSpc>
                <a:spcPct val="120000"/>
              </a:lnSpc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>
                <a:latin typeface="Arial"/>
                <a:cs typeface="Arial"/>
              </a:rPr>
              <a:t>Challenges of the Country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3062CD-6DEF-4326-8386-D3E6208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xmlns="" id="{0CCF2D46-1B75-41AA-AB82-C6D62AD41A17}"/>
              </a:ext>
            </a:extLst>
          </p:cNvPr>
          <p:cNvSpPr/>
          <p:nvPr/>
        </p:nvSpPr>
        <p:spPr>
          <a:xfrm>
            <a:off x="535300" y="1283388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18710090-DC4A-4CEC-B270-D37056B25BDC}"/>
              </a:ext>
            </a:extLst>
          </p:cNvPr>
          <p:cNvSpPr/>
          <p:nvPr/>
        </p:nvSpPr>
        <p:spPr>
          <a:xfrm>
            <a:off x="535299" y="2156435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37146C61-89B8-4A22-9875-CACAED3F3DA2}"/>
              </a:ext>
            </a:extLst>
          </p:cNvPr>
          <p:cNvSpPr txBox="1"/>
          <p:nvPr/>
        </p:nvSpPr>
        <p:spPr>
          <a:xfrm>
            <a:off x="1317365" y="2168875"/>
            <a:ext cx="441577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Government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dirty="0"/>
              <a:t>funds blocked in banks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ED246C70-971D-4C06-9EB8-F8E7AEB4CA69}"/>
              </a:ext>
            </a:extLst>
          </p:cNvPr>
          <p:cNvSpPr/>
          <p:nvPr/>
        </p:nvSpPr>
        <p:spPr>
          <a:xfrm>
            <a:off x="535300" y="3029482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9E0DDF99-9FAD-49B3-A5FD-D198AFAA1655}"/>
              </a:ext>
            </a:extLst>
          </p:cNvPr>
          <p:cNvSpPr txBox="1"/>
          <p:nvPr/>
        </p:nvSpPr>
        <p:spPr>
          <a:xfrm>
            <a:off x="1317365" y="3077727"/>
            <a:ext cx="441577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Risk for the next planting season</a:t>
            </a:r>
            <a:r>
              <a:rPr lang="en-US" sz="1000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0FBCD367-4F4E-4C91-B9F6-519B885842A6}"/>
              </a:ext>
            </a:extLst>
          </p:cNvPr>
          <p:cNvSpPr txBox="1"/>
          <p:nvPr/>
        </p:nvSpPr>
        <p:spPr>
          <a:xfrm>
            <a:off x="1317365" y="3794585"/>
            <a:ext cx="7042864" cy="92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Government is still in process to understand the emergency structure. The word Humanitarian is still not accepted in some circles</a:t>
            </a:r>
          </a:p>
          <a:p>
            <a:pPr algn="just">
              <a:lnSpc>
                <a:spcPct val="120000"/>
              </a:lnSpc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xmlns="" id="{817829A7-5475-4C02-BF8F-6E12E9B3D159}"/>
              </a:ext>
            </a:extLst>
          </p:cNvPr>
          <p:cNvSpPr/>
          <p:nvPr/>
        </p:nvSpPr>
        <p:spPr>
          <a:xfrm>
            <a:off x="535299" y="4007470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3181C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6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045" y="560070"/>
            <a:ext cx="5393059" cy="3680626"/>
          </a:xfrm>
          <a:prstGeom prst="rect">
            <a:avLst/>
          </a:prstGeom>
          <a:solidFill>
            <a:schemeClr val="accent2">
              <a:alpha val="9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800" b="1" dirty="0">
              <a:solidFill>
                <a:schemeClr val="accent1"/>
              </a:solidFill>
              <a:latin typeface="Raleway"/>
              <a:cs typeface="Raleway"/>
            </a:endParaRPr>
          </a:p>
          <a:p>
            <a:pPr lvl="1">
              <a:lnSpc>
                <a:spcPct val="140000"/>
              </a:lnSpc>
            </a:pPr>
            <a:endParaRPr lang="en-US" sz="400" b="1" dirty="0">
              <a:latin typeface="Raleway"/>
              <a:cs typeface="Raleway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29" y="939644"/>
            <a:ext cx="5799775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Implementation aspects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69" y="2164543"/>
            <a:ext cx="1169775" cy="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365" y="1290308"/>
            <a:ext cx="704286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Government </a:t>
            </a:r>
            <a:r>
              <a:rPr lang="en-US" dirty="0" smtClean="0"/>
              <a:t>is not against local production, increasing resilience and urban agriculture</a:t>
            </a:r>
            <a:endParaRPr lang="en-US" dirty="0"/>
          </a:p>
          <a:p>
            <a:pPr algn="just">
              <a:lnSpc>
                <a:spcPct val="120000"/>
              </a:lnSpc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>
                <a:latin typeface="Arial"/>
                <a:cs typeface="Arial"/>
              </a:rPr>
              <a:t>Positive </a:t>
            </a:r>
            <a:r>
              <a:rPr lang="en-US" sz="3600" b="0" dirty="0" smtClean="0">
                <a:latin typeface="Arial"/>
                <a:cs typeface="Arial"/>
              </a:rPr>
              <a:t>aspects</a:t>
            </a:r>
            <a:endParaRPr lang="en-US" sz="3600" b="0" dirty="0">
              <a:latin typeface="Arial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3062CD-6DEF-4326-8386-D3E6208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xmlns="" id="{0CCF2D46-1B75-41AA-AB82-C6D62AD41A17}"/>
              </a:ext>
            </a:extLst>
          </p:cNvPr>
          <p:cNvSpPr/>
          <p:nvPr/>
        </p:nvSpPr>
        <p:spPr>
          <a:xfrm>
            <a:off x="535300" y="1283388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18710090-DC4A-4CEC-B270-D37056B25BDC}"/>
              </a:ext>
            </a:extLst>
          </p:cNvPr>
          <p:cNvSpPr/>
          <p:nvPr/>
        </p:nvSpPr>
        <p:spPr>
          <a:xfrm>
            <a:off x="535299" y="3181004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37146C61-89B8-4A22-9875-CACAED3F3DA2}"/>
              </a:ext>
            </a:extLst>
          </p:cNvPr>
          <p:cNvSpPr txBox="1"/>
          <p:nvPr/>
        </p:nvSpPr>
        <p:spPr>
          <a:xfrm>
            <a:off x="1317365" y="2885757"/>
            <a:ext cx="728200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There is a strong network of local </a:t>
            </a:r>
            <a:r>
              <a:rPr lang="en-US" dirty="0" smtClean="0"/>
              <a:t>organizations, more oriented to charity than to humanitarian standards, but with very good local and government acceptance; and technical skills.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882" y="1070503"/>
            <a:ext cx="704286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Government is refusing to share data, and is resistant to data presented by other organizations. Negotiations are </a:t>
            </a:r>
            <a:r>
              <a:rPr lang="en-US" dirty="0" smtClean="0"/>
              <a:t>ongoing.</a:t>
            </a:r>
            <a:endParaRPr lang="en-US" dirty="0"/>
          </a:p>
          <a:p>
            <a:pPr algn="just">
              <a:lnSpc>
                <a:spcPct val="120000"/>
              </a:lnSpc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>
                <a:latin typeface="Arial"/>
                <a:cs typeface="Arial"/>
              </a:rPr>
              <a:t>Implementation challenges</a:t>
            </a:r>
            <a:endParaRPr lang="en-US" sz="3600" b="0" dirty="0">
              <a:latin typeface="Arial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3062CD-6DEF-4326-8386-D3E6208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10" name="Oval 6">
            <a:extLst>
              <a:ext uri="{FF2B5EF4-FFF2-40B4-BE49-F238E27FC236}">
                <a16:creationId xmlns:a16="http://schemas.microsoft.com/office/drawing/2014/main" xmlns="" id="{18710090-DC4A-4CEC-B270-D37056B25BDC}"/>
              </a:ext>
            </a:extLst>
          </p:cNvPr>
          <p:cNvSpPr/>
          <p:nvPr/>
        </p:nvSpPr>
        <p:spPr>
          <a:xfrm>
            <a:off x="535300" y="2047648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37146C61-89B8-4A22-9875-CACAED3F3DA2}"/>
              </a:ext>
            </a:extLst>
          </p:cNvPr>
          <p:cNvSpPr txBox="1"/>
          <p:nvPr/>
        </p:nvSpPr>
        <p:spPr>
          <a:xfrm>
            <a:off x="1242882" y="2095893"/>
            <a:ext cx="7042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 smtClean="0"/>
              <a:t>hyperinflation, currency exchange policies, financial policies, cash scarcity  </a:t>
            </a:r>
            <a:r>
              <a:rPr lang="en-US" dirty="0"/>
              <a:t>makes it difficult for CBI 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ED246C70-971D-4C06-9EB8-F8E7AEB4CA69}"/>
              </a:ext>
            </a:extLst>
          </p:cNvPr>
          <p:cNvSpPr/>
          <p:nvPr/>
        </p:nvSpPr>
        <p:spPr>
          <a:xfrm>
            <a:off x="535300" y="3029482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9E0DDF99-9FAD-49B3-A5FD-D198AFAA1655}"/>
              </a:ext>
            </a:extLst>
          </p:cNvPr>
          <p:cNvSpPr txBox="1"/>
          <p:nvPr/>
        </p:nvSpPr>
        <p:spPr>
          <a:xfrm>
            <a:off x="1242882" y="2907057"/>
            <a:ext cx="7042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Partners, Agencies </a:t>
            </a:r>
            <a:r>
              <a:rPr lang="en-US" dirty="0"/>
              <a:t>and Government are not used to emergency operations, they need training and mindset changes 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xmlns="" id="{D0DC3D08-5D8F-4320-95A4-4AD236F9639A}"/>
              </a:ext>
            </a:extLst>
          </p:cNvPr>
          <p:cNvSpPr/>
          <p:nvPr/>
        </p:nvSpPr>
        <p:spPr>
          <a:xfrm>
            <a:off x="535299" y="3995079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3181C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81CD84FC-D5AB-4010-86BE-A4F10FDD2986}"/>
              </a:ext>
            </a:extLst>
          </p:cNvPr>
          <p:cNvSpPr txBox="1"/>
          <p:nvPr/>
        </p:nvSpPr>
        <p:spPr>
          <a:xfrm>
            <a:off x="1242882" y="3871746"/>
            <a:ext cx="70428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Security situation is degrading, access to some areas are becoming increasingly difficult </a:t>
            </a:r>
            <a:r>
              <a:rPr lang="en-US" sz="1000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xmlns="" id="{DDDEF43A-E771-4F37-976B-F8A6FA89257D}"/>
              </a:ext>
            </a:extLst>
          </p:cNvPr>
          <p:cNvSpPr/>
          <p:nvPr/>
        </p:nvSpPr>
        <p:spPr>
          <a:xfrm>
            <a:off x="535300" y="1105549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364" y="1290308"/>
            <a:ext cx="74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estimated inflation rate for 2019 is 10 million per cent. </a:t>
            </a:r>
            <a:endParaRPr lang="en-US" dirty="0" smtClean="0"/>
          </a:p>
          <a:p>
            <a:r>
              <a:rPr lang="en-US" dirty="0" smtClean="0"/>
              <a:t>Prices </a:t>
            </a:r>
            <a:r>
              <a:rPr lang="en-US" dirty="0"/>
              <a:t>that are doubling every 26 days on </a:t>
            </a:r>
            <a:r>
              <a:rPr lang="en-US" dirty="0" smtClean="0"/>
              <a:t>average. 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4231"/>
          </a:xfrm>
          <a:prstGeom prst="rect">
            <a:avLst/>
          </a:prstGeom>
          <a:solidFill>
            <a:srgbClr val="4092A8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93" y="116632"/>
            <a:ext cx="8151580" cy="8181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r>
              <a:rPr lang="en-US" sz="3600" b="0" dirty="0" smtClean="0">
                <a:latin typeface="Arial"/>
                <a:cs typeface="Arial"/>
              </a:rPr>
              <a:t>Implementation challenges</a:t>
            </a:r>
            <a:endParaRPr lang="en-US" sz="3600" b="0" dirty="0">
              <a:latin typeface="Arial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3062CD-6DEF-4326-8386-D3E6208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6" y="4610608"/>
            <a:ext cx="1757916" cy="416260"/>
          </a:xfrm>
          <a:prstGeom prst="rect">
            <a:avLst/>
          </a:prstGeom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xmlns="" id="{0CCF2D46-1B75-41AA-AB82-C6D62AD41A17}"/>
              </a:ext>
            </a:extLst>
          </p:cNvPr>
          <p:cNvSpPr/>
          <p:nvPr/>
        </p:nvSpPr>
        <p:spPr>
          <a:xfrm>
            <a:off x="535300" y="1283388"/>
            <a:ext cx="499036" cy="4990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18710090-DC4A-4CEC-B270-D37056B25BDC}"/>
              </a:ext>
            </a:extLst>
          </p:cNvPr>
          <p:cNvSpPr/>
          <p:nvPr/>
        </p:nvSpPr>
        <p:spPr>
          <a:xfrm>
            <a:off x="535299" y="2156435"/>
            <a:ext cx="499036" cy="4990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37146C61-89B8-4A22-9875-CACAED3F3DA2}"/>
              </a:ext>
            </a:extLst>
          </p:cNvPr>
          <p:cNvSpPr txBox="1"/>
          <p:nvPr/>
        </p:nvSpPr>
        <p:spPr>
          <a:xfrm>
            <a:off x="1317365" y="2168875"/>
            <a:ext cx="744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lackouts</a:t>
            </a:r>
            <a:r>
              <a:rPr lang="en-US" dirty="0"/>
              <a:t>, shortages in services and paralysation of the overall country </a:t>
            </a:r>
            <a:r>
              <a:rPr lang="en-US" dirty="0" smtClean="0"/>
              <a:t>infrastructure (only 8 working days in March 2019). 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ED246C70-971D-4C06-9EB8-F8E7AEB4CA69}"/>
              </a:ext>
            </a:extLst>
          </p:cNvPr>
          <p:cNvSpPr/>
          <p:nvPr/>
        </p:nvSpPr>
        <p:spPr>
          <a:xfrm>
            <a:off x="535300" y="3029482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181C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9E0DDF99-9FAD-49B3-A5FD-D198AFAA1655}"/>
              </a:ext>
            </a:extLst>
          </p:cNvPr>
          <p:cNvSpPr txBox="1"/>
          <p:nvPr/>
        </p:nvSpPr>
        <p:spPr>
          <a:xfrm>
            <a:off x="1317365" y="3077727"/>
            <a:ext cx="72820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Humanitarian access : visibility, administration, </a:t>
            </a:r>
            <a:r>
              <a:rPr lang="en-US" dirty="0" err="1" smtClean="0"/>
              <a:t>politization</a:t>
            </a:r>
            <a:r>
              <a:rPr lang="en-US" dirty="0" smtClean="0"/>
              <a:t> of the aid, bank limitation…</a:t>
            </a:r>
            <a:endParaRPr lang="en-US" dirty="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xmlns="" id="{D0DC3D08-5D8F-4320-95A4-4AD236F9639A}"/>
              </a:ext>
            </a:extLst>
          </p:cNvPr>
          <p:cNvSpPr/>
          <p:nvPr/>
        </p:nvSpPr>
        <p:spPr>
          <a:xfrm>
            <a:off x="535299" y="3995079"/>
            <a:ext cx="499036" cy="49903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3181C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3181C"/>
              </a:solidFill>
              <a:latin typeface="Arial"/>
              <a:cs typeface="Arial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81CD84FC-D5AB-4010-86BE-A4F10FDD2986}"/>
              </a:ext>
            </a:extLst>
          </p:cNvPr>
          <p:cNvSpPr txBox="1"/>
          <p:nvPr/>
        </p:nvSpPr>
        <p:spPr>
          <a:xfrm>
            <a:off x="1317365" y="4043324"/>
            <a:ext cx="665823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Border closure : limitation on procurement, activities,…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Food Security Cluster">
      <a:dk1>
        <a:srgbClr val="03181C"/>
      </a:dk1>
      <a:lt1>
        <a:sysClr val="window" lastClr="FFFFFF"/>
      </a:lt1>
      <a:dk2>
        <a:srgbClr val="191919"/>
      </a:dk2>
      <a:lt2>
        <a:srgbClr val="EFEFEF"/>
      </a:lt2>
      <a:accent1>
        <a:srgbClr val="0D586D"/>
      </a:accent1>
      <a:accent2>
        <a:srgbClr val="12829F"/>
      </a:accent2>
      <a:accent3>
        <a:srgbClr val="5EB1C3"/>
      </a:accent3>
      <a:accent4>
        <a:srgbClr val="CFE3E8"/>
      </a:accent4>
      <a:accent5>
        <a:srgbClr val="E3561D"/>
      </a:accent5>
      <a:accent6>
        <a:srgbClr val="18BEA0"/>
      </a:accent6>
      <a:hlink>
        <a:srgbClr val="12829F"/>
      </a:hlink>
      <a:folHlink>
        <a:srgbClr val="0D5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706</Words>
  <Application>Microsoft Office PowerPoint</Application>
  <PresentationFormat>Presentación en pantalla (16:9)</PresentationFormat>
  <Paragraphs>81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Merriweather</vt:lpstr>
      <vt:lpstr>Merriweather Sans Light</vt:lpstr>
      <vt:lpstr>Raleway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PrettoPereiraNeves, Mauricio (FAOVE)</cp:lastModifiedBy>
  <cp:revision>84</cp:revision>
  <dcterms:created xsi:type="dcterms:W3CDTF">2015-11-10T12:27:24Z</dcterms:created>
  <dcterms:modified xsi:type="dcterms:W3CDTF">2019-05-23T21:52:35Z</dcterms:modified>
</cp:coreProperties>
</file>